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770" r:id="rId3"/>
    <p:sldId id="771" r:id="rId4"/>
    <p:sldId id="780" r:id="rId5"/>
    <p:sldId id="781" r:id="rId6"/>
    <p:sldId id="788" r:id="rId7"/>
    <p:sldId id="789" r:id="rId8"/>
    <p:sldId id="795" r:id="rId9"/>
    <p:sldId id="793" r:id="rId10"/>
    <p:sldId id="794" r:id="rId11"/>
    <p:sldId id="791" r:id="rId12"/>
    <p:sldId id="792" r:id="rId13"/>
    <p:sldId id="790" r:id="rId14"/>
    <p:sldId id="805" r:id="rId15"/>
    <p:sldId id="796" r:id="rId16"/>
    <p:sldId id="797" r:id="rId17"/>
    <p:sldId id="799" r:id="rId18"/>
    <p:sldId id="798" r:id="rId19"/>
    <p:sldId id="800" r:id="rId20"/>
    <p:sldId id="779" r:id="rId21"/>
    <p:sldId id="801" r:id="rId22"/>
    <p:sldId id="802" r:id="rId23"/>
    <p:sldId id="807" r:id="rId24"/>
    <p:sldId id="803" r:id="rId25"/>
    <p:sldId id="804" r:id="rId26"/>
    <p:sldId id="258" r:id="rId27"/>
    <p:sldId id="270" r:id="rId28"/>
    <p:sldId id="274" r:id="rId29"/>
    <p:sldId id="815" r:id="rId30"/>
    <p:sldId id="816" r:id="rId31"/>
    <p:sldId id="809" r:id="rId32"/>
    <p:sldId id="806" r:id="rId33"/>
    <p:sldId id="785" r:id="rId34"/>
    <p:sldId id="282" r:id="rId35"/>
    <p:sldId id="817" r:id="rId36"/>
    <p:sldId id="283" r:id="rId37"/>
    <p:sldId id="813" r:id="rId38"/>
    <p:sldId id="811" r:id="rId39"/>
    <p:sldId id="812" r:id="rId40"/>
    <p:sldId id="81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9955"/>
    <a:srgbClr val="5659B0"/>
    <a:srgbClr val="000000"/>
    <a:srgbClr val="6CD763"/>
    <a:srgbClr val="1E1E1E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1" autoAdjust="0"/>
    <p:restoredTop sz="94660"/>
  </p:normalViewPr>
  <p:slideViewPr>
    <p:cSldViewPr snapToGrid="0">
      <p:cViewPr varScale="1">
        <p:scale>
          <a:sx n="64" d="100"/>
          <a:sy n="64" d="100"/>
        </p:scale>
        <p:origin x="792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F453-D77A-4567-9B7F-3B31CD90E51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59FCA-B196-49B1-A55F-0AF34A550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4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033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91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11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69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63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95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646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16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714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694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80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96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63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0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32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30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286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12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874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3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9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32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3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7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7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8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52903-3371-49AD-967B-7CF5E951A498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E4A8B-0CE2-4F48-9643-033D4F2BE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7.xml"/><Relationship Id="rId7" Type="http://schemas.openxmlformats.org/officeDocument/2006/relationships/image" Target="../media/image22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tags" Target="../tags/tag18.xm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1.xml"/><Relationship Id="rId7" Type="http://schemas.openxmlformats.org/officeDocument/2006/relationships/image" Target="../media/image27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openxmlformats.org/officeDocument/2006/relationships/tags" Target="../tags/tag22.xml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5.xml"/><Relationship Id="rId7" Type="http://schemas.openxmlformats.org/officeDocument/2006/relationships/image" Target="../media/image3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openxmlformats.org/officeDocument/2006/relationships/tags" Target="../tags/tag26.xml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9.xml"/><Relationship Id="rId7" Type="http://schemas.openxmlformats.org/officeDocument/2006/relationships/image" Target="../media/image3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0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tags" Target="../tags/tag34.xml"/><Relationship Id="rId21" Type="http://schemas.openxmlformats.org/officeDocument/2006/relationships/image" Target="../media/image72.png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notesSlide" Target="../notesSlides/notesSlide19.xml"/><Relationship Id="rId25" Type="http://schemas.openxmlformats.org/officeDocument/2006/relationships/image" Target="../media/image76.png"/><Relationship Id="rId2" Type="http://schemas.openxmlformats.org/officeDocument/2006/relationships/tags" Target="../tags/tag33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71.png"/><Relationship Id="rId29" Type="http://schemas.openxmlformats.org/officeDocument/2006/relationships/image" Target="../media/image51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image" Target="../media/image75.png"/><Relationship Id="rId32" Type="http://schemas.openxmlformats.org/officeDocument/2006/relationships/image" Target="../media/image82.png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tags" Target="../tags/tag41.xml"/><Relationship Id="rId19" Type="http://schemas.openxmlformats.org/officeDocument/2006/relationships/image" Target="../media/image70.png"/><Relationship Id="rId31" Type="http://schemas.openxmlformats.org/officeDocument/2006/relationships/image" Target="../media/image81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00.png"/><Relationship Id="rId3" Type="http://schemas.openxmlformats.org/officeDocument/2006/relationships/tags" Target="../tags/tag49.xml"/><Relationship Id="rId7" Type="http://schemas.openxmlformats.org/officeDocument/2006/relationships/notesSlide" Target="../notesSlides/notesSlide20.xml"/><Relationship Id="rId12" Type="http://schemas.openxmlformats.org/officeDocument/2006/relationships/image" Target="../media/image87.png"/><Relationship Id="rId17" Type="http://schemas.openxmlformats.org/officeDocument/2006/relationships/image" Target="../media/image640.png"/><Relationship Id="rId2" Type="http://schemas.openxmlformats.org/officeDocument/2006/relationships/tags" Target="../tags/tag48.xml"/><Relationship Id="rId16" Type="http://schemas.openxmlformats.org/officeDocument/2006/relationships/image" Target="../media/image630.png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5" Type="http://schemas.openxmlformats.org/officeDocument/2006/relationships/tags" Target="../tags/tag51.xml"/><Relationship Id="rId15" Type="http://schemas.openxmlformats.org/officeDocument/2006/relationships/image" Target="../media/image620.png"/><Relationship Id="rId10" Type="http://schemas.openxmlformats.org/officeDocument/2006/relationships/image" Target="../media/image85.png"/><Relationship Id="rId4" Type="http://schemas.openxmlformats.org/officeDocument/2006/relationships/tags" Target="../tags/tag50.xml"/><Relationship Id="rId9" Type="http://schemas.openxmlformats.org/officeDocument/2006/relationships/image" Target="../media/image84.png"/><Relationship Id="rId14" Type="http://schemas.openxmlformats.org/officeDocument/2006/relationships/image" Target="../media/image6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54.xml"/><Relationship Id="rId7" Type="http://schemas.openxmlformats.org/officeDocument/2006/relationships/image" Target="../media/image89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slideLayout" Target="../slideLayouts/slideLayout1.xml"/><Relationship Id="rId10" Type="http://schemas.openxmlformats.org/officeDocument/2006/relationships/hyperlink" Target="https://arxiv.org/pdf/1506.02157.pdf" TargetMode="External"/><Relationship Id="rId4" Type="http://schemas.openxmlformats.org/officeDocument/2006/relationships/tags" Target="../tags/tag55.xml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58.xml"/><Relationship Id="rId7" Type="http://schemas.openxmlformats.org/officeDocument/2006/relationships/image" Target="../media/image93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97.png"/><Relationship Id="rId5" Type="http://schemas.openxmlformats.org/officeDocument/2006/relationships/tags" Target="../tags/tag60.xml"/><Relationship Id="rId10" Type="http://schemas.openxmlformats.org/officeDocument/2006/relationships/image" Target="../media/image96.png"/><Relationship Id="rId4" Type="http://schemas.openxmlformats.org/officeDocument/2006/relationships/tags" Target="../tags/tag59.xml"/><Relationship Id="rId9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3.png"/><Relationship Id="rId3" Type="http://schemas.openxmlformats.org/officeDocument/2006/relationships/tags" Target="../tags/tag63.xml"/><Relationship Id="rId7" Type="http://schemas.openxmlformats.org/officeDocument/2006/relationships/image" Target="../media/image100.png"/><Relationship Id="rId12" Type="http://schemas.openxmlformats.org/officeDocument/2006/relationships/image" Target="../media/image770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99.png"/><Relationship Id="rId11" Type="http://schemas.openxmlformats.org/officeDocument/2006/relationships/image" Target="../media/image710.png"/><Relationship Id="rId5" Type="http://schemas.openxmlformats.org/officeDocument/2006/relationships/image" Target="../media/image98.png"/><Relationship Id="rId10" Type="http://schemas.openxmlformats.org/officeDocument/2006/relationships/image" Target="../media/image70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ebeom-lee/va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aebeom-lee/concrete-dropout" TargetMode="External"/><Relationship Id="rId4" Type="http://schemas.openxmlformats.org/officeDocument/2006/relationships/hyperlink" Target="https://github.com/haebeom-lee/mc-dropout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68.xml"/><Relationship Id="rId7" Type="http://schemas.openxmlformats.org/officeDocument/2006/relationships/image" Target="../media/image107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0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6.png"/><Relationship Id="rId4" Type="http://schemas.openxmlformats.org/officeDocument/2006/relationships/tags" Target="../tags/tag69.xml"/><Relationship Id="rId9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72.xml"/><Relationship Id="rId7" Type="http://schemas.openxmlformats.org/officeDocument/2006/relationships/image" Target="../media/image112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860.png"/><Relationship Id="rId10" Type="http://schemas.openxmlformats.org/officeDocument/2006/relationships/image" Target="../media/image1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8" Type="http://schemas.openxmlformats.org/officeDocument/2006/relationships/image" Target="../media/image980.png"/><Relationship Id="rId3" Type="http://schemas.openxmlformats.org/officeDocument/2006/relationships/tags" Target="../tags/tag75.xml"/><Relationship Id="rId21" Type="http://schemas.openxmlformats.org/officeDocument/2006/relationships/image" Target="../media/image12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970.png"/><Relationship Id="rId2" Type="http://schemas.openxmlformats.org/officeDocument/2006/relationships/tags" Target="../tags/tag74.xml"/><Relationship Id="rId16" Type="http://schemas.openxmlformats.org/officeDocument/2006/relationships/image" Target="../media/image960.png"/><Relationship Id="rId20" Type="http://schemas.openxmlformats.org/officeDocument/2006/relationships/image" Target="../media/image122.png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5" Type="http://schemas.openxmlformats.org/officeDocument/2006/relationships/tags" Target="../tags/tag77.xml"/><Relationship Id="rId15" Type="http://schemas.openxmlformats.org/officeDocument/2006/relationships/image" Target="../media/image950.png"/><Relationship Id="rId10" Type="http://schemas.openxmlformats.org/officeDocument/2006/relationships/image" Target="../media/image119.png"/><Relationship Id="rId19" Type="http://schemas.openxmlformats.org/officeDocument/2006/relationships/image" Target="../media/image990.png"/><Relationship Id="rId4" Type="http://schemas.openxmlformats.org/officeDocument/2006/relationships/tags" Target="../tags/tag76.xml"/><Relationship Id="rId9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.xml"/><Relationship Id="rId7" Type="http://schemas.openxmlformats.org/officeDocument/2006/relationships/image" Target="../media/image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tags" Target="../tags/tag7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3.xml"/><Relationship Id="rId7" Type="http://schemas.openxmlformats.org/officeDocument/2006/relationships/image" Target="../media/image1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tags" Target="../tags/tag14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7065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4400" b="1" dirty="0">
                <a:latin typeface="Calibri" panose="020F0502020204030204" pitchFamily="34" charset="0"/>
              </a:rPr>
              <a:t>Implementation Tutorial</a:t>
            </a:r>
            <a:r>
              <a:rPr lang="en-US" altLang="ko-KR" sz="4400" dirty="0">
                <a:latin typeface="Calibri" panose="020F0502020204030204" pitchFamily="34" charset="0"/>
              </a:rPr>
              <a:t>:</a:t>
            </a:r>
            <a:br>
              <a:rPr lang="en-US" altLang="ko-KR" sz="4400" dirty="0">
                <a:latin typeface="Calibri" panose="020F0502020204030204" pitchFamily="34" charset="0"/>
              </a:rPr>
            </a:br>
            <a:r>
              <a:rPr lang="en-US" altLang="ko-KR" sz="4400" dirty="0">
                <a:latin typeface="Calibri" panose="020F0502020204030204" pitchFamily="34" charset="0"/>
              </a:rPr>
              <a:t>Bayesian Deep Learning</a:t>
            </a:r>
            <a:endParaRPr lang="ko-KR" altLang="en-US" sz="4400" dirty="0">
              <a:latin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49738"/>
            <a:ext cx="9144000" cy="1655762"/>
          </a:xfrm>
        </p:spPr>
        <p:txBody>
          <a:bodyPr>
            <a:normAutofit fontScale="92500" lnSpcReduction="10000"/>
          </a:bodyPr>
          <a:lstStyle/>
          <a:p>
            <a:endParaRPr lang="en-US" altLang="ko-KR" dirty="0">
              <a:latin typeface="Calibri" panose="020F0502020204030204" pitchFamily="34" charset="0"/>
            </a:endParaRPr>
          </a:p>
          <a:p>
            <a:r>
              <a:rPr lang="en-US" altLang="ko-KR" dirty="0" err="1">
                <a:latin typeface="Calibri" panose="020F0502020204030204" pitchFamily="34" charset="0"/>
              </a:rPr>
              <a:t>Hae</a:t>
            </a:r>
            <a:r>
              <a:rPr lang="en-US" altLang="ko-KR" dirty="0">
                <a:latin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</a:rPr>
              <a:t>Beom</a:t>
            </a:r>
            <a:r>
              <a:rPr lang="en-US" altLang="ko-KR" dirty="0">
                <a:latin typeface="Calibri" panose="020F0502020204030204" pitchFamily="34" charset="0"/>
              </a:rPr>
              <a:t> Lee</a:t>
            </a:r>
          </a:p>
          <a:p>
            <a:r>
              <a:rPr lang="en-US" altLang="ko-KR" dirty="0">
                <a:latin typeface="Calibri" panose="020F0502020204030204" pitchFamily="34" charset="0"/>
              </a:rPr>
              <a:t>MLAI, KAIST</a:t>
            </a:r>
          </a:p>
          <a:p>
            <a:r>
              <a:rPr lang="en-US" altLang="ko-KR" dirty="0">
                <a:latin typeface="Calibri" panose="020F0502020204030204" pitchFamily="34" charset="0"/>
              </a:rPr>
              <a:t>24. Sep. 2019.</a:t>
            </a:r>
          </a:p>
        </p:txBody>
      </p:sp>
    </p:spTree>
    <p:extLst>
      <p:ext uri="{BB962C8B-B14F-4D97-AF65-F5344CB8AC3E}">
        <p14:creationId xmlns:p14="http://schemas.microsoft.com/office/powerpoint/2010/main" val="2296573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KL divergence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 1 1"/>
          <p:cNvSpPr>
            <a:spLocks noGrp="1"/>
          </p:cNvSpPr>
          <p:nvPr>
            <p:ph idx="1"/>
          </p:nvPr>
        </p:nvSpPr>
        <p:spPr>
          <a:xfrm>
            <a:off x="838200" y="1489914"/>
            <a:ext cx="10515600" cy="56579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between gaussian prior and posterior has a closed form.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8F1A7-4ADC-4741-AEE2-4951020D1C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88" y="2301571"/>
            <a:ext cx="6604481" cy="1089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7D5516-FCEF-49A0-9E4B-20F8737B3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444" y="5806505"/>
            <a:ext cx="9025127" cy="318534"/>
          </a:xfrm>
          <a:prstGeom prst="rect">
            <a:avLst/>
          </a:prstGeom>
        </p:spPr>
      </p:pic>
      <p:sp>
        <p:nvSpPr>
          <p:cNvPr id="25" name="Content Placeholder 2 1 2">
            <a:extLst>
              <a:ext uri="{FF2B5EF4-FFF2-40B4-BE49-F238E27FC236}">
                <a16:creationId xmlns:a16="http://schemas.microsoft.com/office/drawing/2014/main" id="{CB105998-8BC3-4162-8DD9-AE6B50F8F7C8}"/>
              </a:ext>
            </a:extLst>
          </p:cNvPr>
          <p:cNvSpPr txBox="1">
            <a:spLocks/>
          </p:cNvSpPr>
          <p:nvPr/>
        </p:nvSpPr>
        <p:spPr>
          <a:xfrm>
            <a:off x="1298429" y="5399974"/>
            <a:ext cx="2298615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model.py   line 22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21F8802-02B1-41D4-929E-767269F5265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981" y="314120"/>
            <a:ext cx="3306656" cy="14747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69A0E9-6E7C-4F6E-847F-6F0645DAE9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00" y="3566414"/>
            <a:ext cx="5116790" cy="814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1152E0-7FE6-4ABC-BB21-29F69DD130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88" y="4471121"/>
            <a:ext cx="4215458" cy="8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2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Monte-Carlo approximation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 1"/>
          <p:cNvSpPr>
            <a:spLocks noGrp="1"/>
          </p:cNvSpPr>
          <p:nvPr>
            <p:ph idx="1"/>
          </p:nvPr>
        </p:nvSpPr>
        <p:spPr>
          <a:xfrm>
            <a:off x="838200" y="1489723"/>
            <a:ext cx="10515600" cy="56579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Approximate the expectation with MC sampling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C51016-C856-41B8-B2A5-53FFE1FF22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85" y="2271099"/>
            <a:ext cx="8090204" cy="7230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67B408-1BAD-4492-8879-A52DA6B23A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59" y="3127885"/>
            <a:ext cx="9496682" cy="984534"/>
          </a:xfrm>
          <a:prstGeom prst="rect">
            <a:avLst/>
          </a:prstGeom>
        </p:spPr>
      </p:pic>
      <p:sp>
        <p:nvSpPr>
          <p:cNvPr id="22" name="Content Placeholder 2 2">
            <a:extLst>
              <a:ext uri="{FF2B5EF4-FFF2-40B4-BE49-F238E27FC236}">
                <a16:creationId xmlns:a16="http://schemas.microsoft.com/office/drawing/2014/main" id="{FD887DB6-45DC-4158-8205-6B7CFECDCB8A}"/>
              </a:ext>
            </a:extLst>
          </p:cNvPr>
          <p:cNvSpPr txBox="1">
            <a:spLocks/>
          </p:cNvSpPr>
          <p:nvPr/>
        </p:nvSpPr>
        <p:spPr>
          <a:xfrm>
            <a:off x="856999" y="4802480"/>
            <a:ext cx="10515600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By setting S=1,</a:t>
            </a:r>
            <a:r>
              <a:rPr lang="en-US" altLang="ko-KR" sz="2400" dirty="0">
                <a:latin typeface="Calibri" panose="020F0502020204030204" pitchFamily="34" charset="0"/>
              </a:rPr>
              <a:t> we have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90A26B3-800D-41B8-A166-E583AA133C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84" y="5428389"/>
            <a:ext cx="9005405" cy="7230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85AB0C-FA4D-44A2-9D03-A712229F74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983" y="314120"/>
            <a:ext cx="3352741" cy="147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Reparameterization trick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 1"/>
          <p:cNvSpPr>
            <a:spLocks noGrp="1"/>
          </p:cNvSpPr>
          <p:nvPr>
            <p:ph idx="1"/>
          </p:nvPr>
        </p:nvSpPr>
        <p:spPr>
          <a:xfrm>
            <a:off x="838200" y="1489723"/>
            <a:ext cx="10515600" cy="565798"/>
          </a:xfrm>
        </p:spPr>
        <p:txBody>
          <a:bodyPr>
            <a:noAutofit/>
          </a:bodyPr>
          <a:lstStyle/>
          <a:p>
            <a:r>
              <a:rPr lang="en-US" altLang="ko-KR" sz="2400" dirty="0" err="1">
                <a:latin typeface="Calibri" panose="020F0502020204030204" pitchFamily="34" charset="0"/>
                <a:sym typeface="Wingdings" panose="05000000000000000000" pitchFamily="2" charset="2"/>
              </a:rPr>
              <a:t>Reparameterize</a:t>
            </a: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 the likelihood function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CC98CA-9293-438F-BA32-1D75051447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84" y="2206203"/>
            <a:ext cx="3440913" cy="327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B7E319-DA73-4173-BB57-0BE5B1572C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26" y="2839277"/>
            <a:ext cx="4427427" cy="335248"/>
          </a:xfrm>
          <a:prstGeom prst="rect">
            <a:avLst/>
          </a:prstGeom>
        </p:spPr>
      </p:pic>
      <p:sp>
        <p:nvSpPr>
          <p:cNvPr id="15" name="Content Placeholder 2 2">
            <a:extLst>
              <a:ext uri="{FF2B5EF4-FFF2-40B4-BE49-F238E27FC236}">
                <a16:creationId xmlns:a16="http://schemas.microsoft.com/office/drawing/2014/main" id="{A871BE46-3963-4DF6-A16D-1456B1BEA129}"/>
              </a:ext>
            </a:extLst>
          </p:cNvPr>
          <p:cNvSpPr txBox="1">
            <a:spLocks/>
          </p:cNvSpPr>
          <p:nvPr/>
        </p:nvSpPr>
        <p:spPr>
          <a:xfrm>
            <a:off x="856999" y="3568413"/>
            <a:ext cx="10515600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With MC approximation, we have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AF9C918-6E66-4A29-83D9-9EF4799A08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41" y="4134211"/>
            <a:ext cx="9991918" cy="7230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C3E777-796B-4A93-8148-5A6D55EF1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983" y="314120"/>
            <a:ext cx="3352741" cy="14747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290532-8B94-49B1-BB75-2608035469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0041" y="5568399"/>
            <a:ext cx="8356200" cy="1122366"/>
          </a:xfrm>
          <a:prstGeom prst="rect">
            <a:avLst/>
          </a:prstGeom>
        </p:spPr>
      </p:pic>
      <p:sp>
        <p:nvSpPr>
          <p:cNvPr id="24" name="Content Placeholder 2 1 2">
            <a:extLst>
              <a:ext uri="{FF2B5EF4-FFF2-40B4-BE49-F238E27FC236}">
                <a16:creationId xmlns:a16="http://schemas.microsoft.com/office/drawing/2014/main" id="{C0B54A39-9D8D-4878-9DB6-E8A2686F6950}"/>
              </a:ext>
            </a:extLst>
          </p:cNvPr>
          <p:cNvSpPr txBox="1">
            <a:spLocks/>
          </p:cNvSpPr>
          <p:nvPr/>
        </p:nvSpPr>
        <p:spPr>
          <a:xfrm>
            <a:off x="1015262" y="5206194"/>
            <a:ext cx="2298615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model.py   line 16</a:t>
            </a:r>
          </a:p>
        </p:txBody>
      </p:sp>
    </p:spTree>
    <p:extLst>
      <p:ext uri="{BB962C8B-B14F-4D97-AF65-F5344CB8AC3E}">
        <p14:creationId xmlns:p14="http://schemas.microsoft.com/office/powerpoint/2010/main" val="257691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Minibatch SGD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89723"/>
            <a:ext cx="10515600" cy="56579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mini-batch size = M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A0146DDA-1998-4BFE-AD76-C991F22661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42" y="2242519"/>
            <a:ext cx="10487155" cy="788419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4FEE197C-6981-4C44-BFF2-77C8061DC3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3" y="3335151"/>
            <a:ext cx="11269632" cy="85379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65629FE-95D5-4B3D-8233-4B42A785F1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84" y="4561507"/>
            <a:ext cx="9863151" cy="85379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FDD4CFE-0B70-45C2-9CAC-0F8A342DE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2783" y="6214758"/>
            <a:ext cx="6114199" cy="378537"/>
          </a:xfrm>
          <a:prstGeom prst="rect">
            <a:avLst/>
          </a:prstGeom>
        </p:spPr>
      </p:pic>
      <p:sp>
        <p:nvSpPr>
          <p:cNvPr id="64" name="Content Placeholder 2 1 2">
            <a:extLst>
              <a:ext uri="{FF2B5EF4-FFF2-40B4-BE49-F238E27FC236}">
                <a16:creationId xmlns:a16="http://schemas.microsoft.com/office/drawing/2014/main" id="{CE3FC059-F6CA-4EDD-9A76-4EAC5859FE54}"/>
              </a:ext>
            </a:extLst>
          </p:cNvPr>
          <p:cNvSpPr txBox="1">
            <a:spLocks/>
          </p:cNvSpPr>
          <p:nvPr/>
        </p:nvSpPr>
        <p:spPr>
          <a:xfrm>
            <a:off x="1143933" y="5834889"/>
            <a:ext cx="2298615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model.py   line 23</a:t>
            </a:r>
          </a:p>
        </p:txBody>
      </p:sp>
    </p:spTree>
    <p:extLst>
      <p:ext uri="{BB962C8B-B14F-4D97-AF65-F5344CB8AC3E}">
        <p14:creationId xmlns:p14="http://schemas.microsoft.com/office/powerpoint/2010/main" val="32487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43BDAB33-3C32-4315-9641-F5DCF068D9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2" y="1244263"/>
            <a:ext cx="10896914" cy="7442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E81824-CD8B-4FC7-8EAE-C9438709D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781" y="2192139"/>
            <a:ext cx="8856438" cy="454403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B0BBEB7-EE21-4FF4-8137-2AC90D8356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38" y="318177"/>
            <a:ext cx="8033981" cy="72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Training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90D9EF-2459-4729-B5D6-76665BDC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24" y="1518724"/>
            <a:ext cx="7331538" cy="3439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A1E4AF-72C1-47CC-BA1D-670FE7B75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171" y="2379802"/>
            <a:ext cx="5750245" cy="378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02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Learned q(</a:t>
            </a:r>
            <a:r>
              <a:rPr lang="en-US" altLang="ko-KR" sz="4000" dirty="0" err="1">
                <a:latin typeface="Calibri" panose="020F0502020204030204" pitchFamily="34" charset="0"/>
              </a:rPr>
              <a:t>z|x</a:t>
            </a:r>
            <a:r>
              <a:rPr lang="en-US" altLang="ko-KR" sz="4000" dirty="0">
                <a:latin typeface="Calibri" panose="020F0502020204030204" pitchFamily="34" charset="0"/>
              </a:rPr>
              <a:t>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76657A-98F6-4A6A-8E0D-DD548EF87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1" y="2161859"/>
            <a:ext cx="5381073" cy="40300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14692C-2922-47F0-9BBC-1244DE272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61" y="2161859"/>
            <a:ext cx="5384181" cy="403002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1472DB-0782-4101-91C4-8D999416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61"/>
            <a:ext cx="10515600" cy="56579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visualize with T-SNE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9E3244-AECB-4CDA-9421-3D8DBC4CFE7E}"/>
              </a:ext>
            </a:extLst>
          </p:cNvPr>
          <p:cNvSpPr txBox="1">
            <a:spLocks/>
          </p:cNvSpPr>
          <p:nvPr/>
        </p:nvSpPr>
        <p:spPr>
          <a:xfrm>
            <a:off x="2330774" y="6209976"/>
            <a:ext cx="1508494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train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D624A4-397F-437F-8BE0-2814A4148FF8}"/>
              </a:ext>
            </a:extLst>
          </p:cNvPr>
          <p:cNvSpPr txBox="1">
            <a:spLocks/>
          </p:cNvSpPr>
          <p:nvPr/>
        </p:nvSpPr>
        <p:spPr>
          <a:xfrm>
            <a:off x="8352734" y="6209976"/>
            <a:ext cx="1508494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08226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Reconstruction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1472DB-0782-4101-91C4-8D999416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61"/>
            <a:ext cx="10515600" cy="56579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with train instances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347B12-BF03-42B0-B968-0CA2088C27E3}"/>
              </a:ext>
            </a:extLst>
          </p:cNvPr>
          <p:cNvSpPr txBox="1">
            <a:spLocks/>
          </p:cNvSpPr>
          <p:nvPr/>
        </p:nvSpPr>
        <p:spPr>
          <a:xfrm>
            <a:off x="3087727" y="6209976"/>
            <a:ext cx="1508494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original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CDD0BA-DA6E-4932-88D2-80EF0F003B17}"/>
              </a:ext>
            </a:extLst>
          </p:cNvPr>
          <p:cNvSpPr txBox="1">
            <a:spLocks/>
          </p:cNvSpPr>
          <p:nvPr/>
        </p:nvSpPr>
        <p:spPr>
          <a:xfrm>
            <a:off x="7714298" y="6209976"/>
            <a:ext cx="1956542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reconstructed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240A7D-758F-45E1-AB7B-02503203E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24" y="2161859"/>
            <a:ext cx="4000500" cy="4000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6046FD-D46F-4F71-823B-4F0E1527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95" y="2161859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Reconstruction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1472DB-0782-4101-91C4-8D999416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61"/>
            <a:ext cx="10515600" cy="56579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with test instances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91D23E-1171-40EA-87FC-FD69D9DE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24" y="2161859"/>
            <a:ext cx="4000500" cy="40005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347B12-BF03-42B0-B968-0CA2088C27E3}"/>
              </a:ext>
            </a:extLst>
          </p:cNvPr>
          <p:cNvSpPr txBox="1">
            <a:spLocks/>
          </p:cNvSpPr>
          <p:nvPr/>
        </p:nvSpPr>
        <p:spPr>
          <a:xfrm>
            <a:off x="3087727" y="6209976"/>
            <a:ext cx="1508494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original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011936-0ACB-46DC-B10B-DCD884A8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95" y="2161859"/>
            <a:ext cx="4000500" cy="40005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CDD0BA-DA6E-4932-88D2-80EF0F003B17}"/>
              </a:ext>
            </a:extLst>
          </p:cNvPr>
          <p:cNvSpPr txBox="1">
            <a:spLocks/>
          </p:cNvSpPr>
          <p:nvPr/>
        </p:nvSpPr>
        <p:spPr>
          <a:xfrm>
            <a:off x="7714298" y="6209976"/>
            <a:ext cx="1956542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reconstructed</a:t>
            </a:r>
          </a:p>
        </p:txBody>
      </p:sp>
    </p:spTree>
    <p:extLst>
      <p:ext uri="{BB962C8B-B14F-4D97-AF65-F5344CB8AC3E}">
        <p14:creationId xmlns:p14="http://schemas.microsoft.com/office/powerpoint/2010/main" val="106056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475AA5-CA29-41B5-9728-EFF13FA5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62" y="1386234"/>
            <a:ext cx="5199262" cy="51992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FE2D0E-F012-434A-A34B-26933271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Learned manifold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7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Overview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89722"/>
            <a:ext cx="10515600" cy="44538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tutorial is scheduled as follows: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1.  </a:t>
            </a:r>
            <a:r>
              <a:rPr lang="en-US" altLang="ko-KR" sz="2400" b="1" dirty="0">
                <a:latin typeface="Calibri" panose="020F0502020204030204" pitchFamily="34" charset="0"/>
              </a:rPr>
              <a:t>Variational </a:t>
            </a:r>
            <a:r>
              <a:rPr lang="en-US" altLang="ko-KR" sz="2400" b="1" dirty="0" err="1">
                <a:latin typeface="Calibri" panose="020F0502020204030204" pitchFamily="34" charset="0"/>
              </a:rPr>
              <a:t>Autoendoer</a:t>
            </a:r>
            <a:r>
              <a:rPr lang="en-US" altLang="ko-KR" sz="2400" b="1" dirty="0">
                <a:latin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</a:rPr>
              <a:t> – 1.5 hour.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2.  </a:t>
            </a:r>
            <a:r>
              <a:rPr lang="en-US" altLang="ko-KR" sz="2400" b="1" dirty="0">
                <a:latin typeface="Calibri" panose="020F0502020204030204" pitchFamily="34" charset="0"/>
              </a:rPr>
              <a:t>MC-dropout</a:t>
            </a:r>
            <a:r>
              <a:rPr lang="en-US" altLang="ko-KR" sz="2400" dirty="0">
                <a:latin typeface="Calibri" panose="020F0502020204030204" pitchFamily="34" charset="0"/>
              </a:rPr>
              <a:t> – 1.5 hour.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3.  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Concrete-dropout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– (if time allows)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71451" y="5762464"/>
            <a:ext cx="10515600" cy="3127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575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0792" y="2148984"/>
            <a:ext cx="9505258" cy="298181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 dirty="0">
                <a:latin typeface="Calibri" panose="020F0502020204030204" pitchFamily="34" charset="0"/>
              </a:rPr>
              <a:t>Part II</a:t>
            </a:r>
            <a:r>
              <a:rPr lang="en-US" altLang="ko-KR" sz="4400" dirty="0">
                <a:latin typeface="Calibri" panose="020F0502020204030204" pitchFamily="34" charset="0"/>
              </a:rPr>
              <a:t>: </a:t>
            </a:r>
            <a:br>
              <a:rPr lang="en-US" altLang="ko-KR" sz="4400" dirty="0">
                <a:latin typeface="Calibri" panose="020F0502020204030204" pitchFamily="34" charset="0"/>
              </a:rPr>
            </a:br>
            <a:r>
              <a:rPr lang="en-US" altLang="ko-KR" sz="4400" dirty="0">
                <a:latin typeface="Calibri" panose="020F0502020204030204" pitchFamily="34" charset="0"/>
              </a:rPr>
              <a:t>MC-dropout</a:t>
            </a:r>
            <a:br>
              <a:rPr lang="en-US" altLang="ko-KR" sz="4400" dirty="0">
                <a:latin typeface="Calibri" panose="020F0502020204030204" pitchFamily="34" charset="0"/>
              </a:rPr>
            </a:br>
            <a:endParaRPr lang="ko-KR" altLang="en-US" sz="4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34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4000" dirty="0">
                    <a:latin typeface="Calibri" panose="020F0502020204030204" pitchFamily="34" charset="0"/>
                  </a:rPr>
                  <a:t>Dropout NN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4000" dirty="0">
                    <a:latin typeface="Calibri" panose="020F0502020204030204" pitchFamily="34" charset="0"/>
                  </a:rPr>
                  <a:t> </a:t>
                </a:r>
                <a:r>
                  <a:rPr lang="en-US" altLang="ko-KR" sz="4000" dirty="0">
                    <a:latin typeface="Calibri" panose="020F0502020204030204" pitchFamily="34" charset="0"/>
                  </a:rPr>
                  <a:t>Bayesian NN</a:t>
                </a:r>
                <a:endParaRPr lang="ko-KR" altLang="en-US" sz="4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89723"/>
            <a:ext cx="10515600" cy="56579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For supervised learning.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Dropout NN can be interpreted as a variational approximation of Bayesian NN.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2DFC70-BD5D-4306-B9EB-3DF6C97117B1}"/>
              </a:ext>
            </a:extLst>
          </p:cNvPr>
          <p:cNvSpPr/>
          <p:nvPr/>
        </p:nvSpPr>
        <p:spPr>
          <a:xfrm>
            <a:off x="4455190" y="5164934"/>
            <a:ext cx="2605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Bayesian Neural Network</a:t>
            </a:r>
          </a:p>
          <a:p>
            <a:pPr algn="ctr"/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(many layers)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081939-7F56-4A27-8D8A-EB9ABF2E1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704059"/>
            <a:ext cx="2790825" cy="24608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3C48DB-F957-4632-B188-5F1FBA8B8856}"/>
              </a:ext>
            </a:extLst>
          </p:cNvPr>
          <p:cNvSpPr/>
          <p:nvPr/>
        </p:nvSpPr>
        <p:spPr>
          <a:xfrm>
            <a:off x="1308387" y="5164934"/>
            <a:ext cx="134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Dropout NN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C94CF-7848-4C78-894E-8D0FB9D03FD6}"/>
                  </a:ext>
                </a:extLst>
              </p:cNvPr>
              <p:cNvSpPr txBox="1"/>
              <p:nvPr/>
            </p:nvSpPr>
            <p:spPr>
              <a:xfrm>
                <a:off x="3353096" y="3457313"/>
                <a:ext cx="836768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C94CF-7848-4C78-894E-8D0FB9D0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096" y="3457313"/>
                <a:ext cx="836768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9F3F3290-0450-42B2-8F8F-0C56DA108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662" y="2780259"/>
            <a:ext cx="3115397" cy="24608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0EEAD5-1D85-4824-8E15-D9EE3D6679CF}"/>
              </a:ext>
            </a:extLst>
          </p:cNvPr>
          <p:cNvSpPr/>
          <p:nvPr/>
        </p:nvSpPr>
        <p:spPr>
          <a:xfrm>
            <a:off x="8827686" y="5164934"/>
            <a:ext cx="2493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(deep) Gaussian Process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AC7846-454A-4454-A016-EABFA51FB264}"/>
                  </a:ext>
                </a:extLst>
              </p:cNvPr>
              <p:cNvSpPr txBox="1"/>
              <p:nvPr/>
            </p:nvSpPr>
            <p:spPr>
              <a:xfrm>
                <a:off x="7326365" y="3457313"/>
                <a:ext cx="836768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60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altLang="ko-KR" sz="60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AC7846-454A-4454-A016-EABFA51FB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365" y="3457313"/>
                <a:ext cx="836768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FCB2D8D9-AEC7-470A-87D9-CB9A412FD0AB}"/>
              </a:ext>
            </a:extLst>
          </p:cNvPr>
          <p:cNvSpPr/>
          <p:nvPr/>
        </p:nvSpPr>
        <p:spPr>
          <a:xfrm rot="16200000">
            <a:off x="3680371" y="4751272"/>
            <a:ext cx="263717" cy="2247258"/>
          </a:xfrm>
          <a:prstGeom prst="leftBrace">
            <a:avLst>
              <a:gd name="adj1" fmla="val 83011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97B632-6C1A-4C18-AF2F-4BFD7080E496}"/>
              </a:ext>
            </a:extLst>
          </p:cNvPr>
          <p:cNvSpPr/>
          <p:nvPr/>
        </p:nvSpPr>
        <p:spPr>
          <a:xfrm>
            <a:off x="2543003" y="6123543"/>
            <a:ext cx="235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Contribution of [Gal15]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70012C81-E340-4785-929F-96FDE00D12AE}"/>
              </a:ext>
            </a:extLst>
          </p:cNvPr>
          <p:cNvSpPr/>
          <p:nvPr/>
        </p:nvSpPr>
        <p:spPr>
          <a:xfrm rot="16200000">
            <a:off x="7953432" y="4751272"/>
            <a:ext cx="263717" cy="2247258"/>
          </a:xfrm>
          <a:prstGeom prst="leftBrace">
            <a:avLst>
              <a:gd name="adj1" fmla="val 83011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9FF808-594E-4A95-B871-A7854B8A0CFB}"/>
              </a:ext>
            </a:extLst>
          </p:cNvPr>
          <p:cNvSpPr/>
          <p:nvPr/>
        </p:nvSpPr>
        <p:spPr>
          <a:xfrm>
            <a:off x="6789615" y="6123543"/>
            <a:ext cx="241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Contribution of [Gal15]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29DBCC-7822-4B38-8432-85872979B27B}"/>
              </a:ext>
            </a:extLst>
          </p:cNvPr>
          <p:cNvSpPr/>
          <p:nvPr/>
        </p:nvSpPr>
        <p:spPr>
          <a:xfrm>
            <a:off x="5558429" y="3715929"/>
            <a:ext cx="537571" cy="31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3649A6-EF7B-4AAA-823C-AD7EA5FC653C}"/>
              </a:ext>
            </a:extLst>
          </p:cNvPr>
          <p:cNvGrpSpPr/>
          <p:nvPr/>
        </p:nvGrpSpPr>
        <p:grpSpPr>
          <a:xfrm>
            <a:off x="4302956" y="2764449"/>
            <a:ext cx="2869972" cy="2460776"/>
            <a:chOff x="1009634" y="2385911"/>
            <a:chExt cx="3449131" cy="295736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B5B2092-B526-47A0-8FEA-288260033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634" y="2385911"/>
              <a:ext cx="3449131" cy="295736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4E98961-D718-4814-93C9-B9388313C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1004" y="3549966"/>
              <a:ext cx="585818" cy="555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77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19" grpId="1" animBg="1"/>
      <p:bldP spid="20" grpId="0"/>
      <p:bldP spid="2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Dropout function draw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pic>
        <p:nvPicPr>
          <p:cNvPr id="25" name="Picture 2" descr="http://mlg.eng.cam.ac.uk/yarin/Images/uncertainty_v2.jpg">
            <a:extLst>
              <a:ext uri="{FF2B5EF4-FFF2-40B4-BE49-F238E27FC236}">
                <a16:creationId xmlns:a16="http://schemas.microsoft.com/office/drawing/2014/main" id="{3E5552AA-5081-4A41-9989-69C4A657D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91316"/>
            <a:ext cx="60293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1BE9CE-715A-4FFE-B74D-A9B5F14C7DC8}"/>
              </a:ext>
            </a:extLst>
          </p:cNvPr>
          <p:cNvSpPr txBox="1"/>
          <p:nvPr/>
        </p:nvSpPr>
        <p:spPr>
          <a:xfrm>
            <a:off x="1131141" y="5905465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Each solid black line is a function drawn from </a:t>
            </a:r>
            <a:r>
              <a:rPr lang="en-US" altLang="ko-KR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dropout sampling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B9F5799-2012-432C-BE4F-AD134A63075D}"/>
              </a:ext>
            </a:extLst>
          </p:cNvPr>
          <p:cNvCxnSpPr>
            <a:cxnSpLocks/>
          </p:cNvCxnSpPr>
          <p:nvPr/>
        </p:nvCxnSpPr>
        <p:spPr>
          <a:xfrm>
            <a:off x="9000935" y="3520440"/>
            <a:ext cx="0" cy="1152144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C531F038-602E-4F25-B1A8-F9A37C93F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414" y="1894146"/>
            <a:ext cx="1560618" cy="16573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873E88E-888A-441D-A40D-B29B65137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0414" y="3880429"/>
            <a:ext cx="1560618" cy="165735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01CD10-2B73-47A9-BD27-36A3F09A15D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61032" y="2722821"/>
            <a:ext cx="1477668" cy="45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AA2DA6-6C9A-4B98-8574-A144BD0634DF}"/>
              </a:ext>
            </a:extLst>
          </p:cNvPr>
          <p:cNvCxnSpPr>
            <a:cxnSpLocks/>
            <a:stCxn id="29" idx="1"/>
          </p:cNvCxnSpPr>
          <p:nvPr/>
        </p:nvCxnSpPr>
        <p:spPr>
          <a:xfrm flipV="1">
            <a:off x="3361032" y="3880429"/>
            <a:ext cx="1611018" cy="82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0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Graphical model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61D123-D3CE-4785-A594-5A7330FEEB1A}"/>
              </a:ext>
            </a:extLst>
          </p:cNvPr>
          <p:cNvSpPr/>
          <p:nvPr/>
        </p:nvSpPr>
        <p:spPr>
          <a:xfrm>
            <a:off x="1314392" y="2501417"/>
            <a:ext cx="769065" cy="7448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z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E7A6640-6AD6-4D5A-B21B-1521E48C45FF}"/>
                  </a:ext>
                </a:extLst>
              </p:cNvPr>
              <p:cNvSpPr/>
              <p:nvPr/>
            </p:nvSpPr>
            <p:spPr>
              <a:xfrm>
                <a:off x="1314391" y="3895519"/>
                <a:ext cx="769065" cy="7448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E7A6640-6AD6-4D5A-B21B-1521E48C4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391" y="3895519"/>
                <a:ext cx="769065" cy="7448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5FDA88-E9E1-4C6B-8B54-5E63E0362A1F}"/>
              </a:ext>
            </a:extLst>
          </p:cNvPr>
          <p:cNvSpPr/>
          <p:nvPr/>
        </p:nvSpPr>
        <p:spPr>
          <a:xfrm>
            <a:off x="1037212" y="2301507"/>
            <a:ext cx="1235869" cy="2621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ADDF8B3-01ED-4E72-A065-B038C62B7C17}"/>
                  </a:ext>
                </a:extLst>
              </p:cNvPr>
              <p:cNvSpPr/>
              <p:nvPr/>
            </p:nvSpPr>
            <p:spPr>
              <a:xfrm>
                <a:off x="1927051" y="4461598"/>
                <a:ext cx="5271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ADDF8B3-01ED-4E72-A065-B038C62B7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51" y="4461598"/>
                <a:ext cx="527196" cy="461665"/>
              </a:xfrm>
              <a:prstGeom prst="rect">
                <a:avLst/>
              </a:prstGeom>
              <a:blipFill>
                <a:blip r:embed="rId4"/>
                <a:stretch>
                  <a:fillRect l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B91DAE0-6381-4DB2-A99B-EAE999581D01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 flipH="1">
            <a:off x="1698924" y="3246260"/>
            <a:ext cx="1" cy="6492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E0401344-87B5-4CD3-B301-FC26DFC9C3CE}"/>
              </a:ext>
            </a:extLst>
          </p:cNvPr>
          <p:cNvCxnSpPr>
            <a:cxnSpLocks/>
            <a:stCxn id="19" idx="2"/>
            <a:endCxn id="18" idx="2"/>
          </p:cNvCxnSpPr>
          <p:nvPr/>
        </p:nvCxnSpPr>
        <p:spPr>
          <a:xfrm rot="10800000" flipH="1">
            <a:off x="1314390" y="2873839"/>
            <a:ext cx="1" cy="1394102"/>
          </a:xfrm>
          <a:prstGeom prst="curvedConnector3">
            <a:avLst>
              <a:gd name="adj1" fmla="val -22860000000"/>
            </a:avLst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8A8D279-EDB4-4B11-9C75-EBE2F6DAEBD5}"/>
              </a:ext>
            </a:extLst>
          </p:cNvPr>
          <p:cNvSpPr txBox="1"/>
          <p:nvPr/>
        </p:nvSpPr>
        <p:spPr>
          <a:xfrm>
            <a:off x="1314390" y="5300630"/>
            <a:ext cx="77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VAE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3C0AB07-F4BC-4B9C-8D2B-70FEE9E3C8EA}"/>
                  </a:ext>
                </a:extLst>
              </p:cNvPr>
              <p:cNvSpPr/>
              <p:nvPr/>
            </p:nvSpPr>
            <p:spPr>
              <a:xfrm>
                <a:off x="6270586" y="2487744"/>
                <a:ext cx="769065" cy="7448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3C0AB07-F4BC-4B9C-8D2B-70FEE9E3C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586" y="2487744"/>
                <a:ext cx="769065" cy="7448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3A0F0-9ED5-4C94-9DB1-925138985B6D}"/>
                  </a:ext>
                </a:extLst>
              </p:cNvPr>
              <p:cNvSpPr/>
              <p:nvPr/>
            </p:nvSpPr>
            <p:spPr>
              <a:xfrm>
                <a:off x="6270585" y="3881846"/>
                <a:ext cx="769065" cy="7448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3A0F0-9ED5-4C94-9DB1-925138985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585" y="3881846"/>
                <a:ext cx="769065" cy="7448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0E748F39-58A3-47FA-A00D-9BE12F2AFAC0}"/>
              </a:ext>
            </a:extLst>
          </p:cNvPr>
          <p:cNvSpPr/>
          <p:nvPr/>
        </p:nvSpPr>
        <p:spPr>
          <a:xfrm>
            <a:off x="6050975" y="2287834"/>
            <a:ext cx="1235869" cy="2621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09A9A42-08AB-4F78-B875-55EC1052BC27}"/>
                  </a:ext>
                </a:extLst>
              </p:cNvPr>
              <p:cNvSpPr/>
              <p:nvPr/>
            </p:nvSpPr>
            <p:spPr>
              <a:xfrm>
                <a:off x="6883245" y="4447925"/>
                <a:ext cx="5271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09A9A42-08AB-4F78-B875-55EC1052B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245" y="4447925"/>
                <a:ext cx="527196" cy="461665"/>
              </a:xfrm>
              <a:prstGeom prst="rect">
                <a:avLst/>
              </a:prstGeom>
              <a:blipFill>
                <a:blip r:embed="rId7"/>
                <a:stretch>
                  <a:fillRect l="-2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D12B01F-E7AD-4F82-AAB3-6064C322A732}"/>
              </a:ext>
            </a:extLst>
          </p:cNvPr>
          <p:cNvCxnSpPr>
            <a:cxnSpLocks/>
            <a:stCxn id="7" idx="4"/>
            <a:endCxn id="82" idx="0"/>
          </p:cNvCxnSpPr>
          <p:nvPr/>
        </p:nvCxnSpPr>
        <p:spPr>
          <a:xfrm flipH="1">
            <a:off x="6655118" y="3232587"/>
            <a:ext cx="1" cy="6492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7B42A06-2E78-4F47-8BA6-09626045D3B8}"/>
                  </a:ext>
                </a:extLst>
              </p:cNvPr>
              <p:cNvSpPr/>
              <p:nvPr/>
            </p:nvSpPr>
            <p:spPr>
              <a:xfrm>
                <a:off x="7643793" y="3047621"/>
                <a:ext cx="769065" cy="7448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7B42A06-2E78-4F47-8BA6-09626045D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793" y="3047621"/>
                <a:ext cx="769065" cy="74484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6684DE-6CE5-4FC3-8707-E3DACAD96B73}"/>
              </a:ext>
            </a:extLst>
          </p:cNvPr>
          <p:cNvCxnSpPr>
            <a:cxnSpLocks/>
            <a:stCxn id="84" idx="2"/>
            <a:endCxn id="82" idx="7"/>
          </p:cNvCxnSpPr>
          <p:nvPr/>
        </p:nvCxnSpPr>
        <p:spPr>
          <a:xfrm flipH="1">
            <a:off x="6927023" y="3420043"/>
            <a:ext cx="716770" cy="570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DD6552B7-E060-4E94-B55E-A28A5170ECE7}"/>
              </a:ext>
            </a:extLst>
          </p:cNvPr>
          <p:cNvCxnSpPr>
            <a:stCxn id="7" idx="6"/>
            <a:endCxn id="84" idx="1"/>
          </p:cNvCxnSpPr>
          <p:nvPr/>
        </p:nvCxnSpPr>
        <p:spPr>
          <a:xfrm>
            <a:off x="7039651" y="2860166"/>
            <a:ext cx="716769" cy="296535"/>
          </a:xfrm>
          <a:prstGeom prst="curvedConnector2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2B77FDE7-0528-4914-8B7F-78C794C9A654}"/>
              </a:ext>
            </a:extLst>
          </p:cNvPr>
          <p:cNvCxnSpPr>
            <a:cxnSpLocks/>
            <a:stCxn id="82" idx="6"/>
            <a:endCxn id="84" idx="4"/>
          </p:cNvCxnSpPr>
          <p:nvPr/>
        </p:nvCxnSpPr>
        <p:spPr>
          <a:xfrm flipV="1">
            <a:off x="7039650" y="3792464"/>
            <a:ext cx="988676" cy="461804"/>
          </a:xfrm>
          <a:prstGeom prst="curvedConnector2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C0590EE-C27A-49D5-83B1-0719053B55F4}"/>
              </a:ext>
            </a:extLst>
          </p:cNvPr>
          <p:cNvSpPr txBox="1"/>
          <p:nvPr/>
        </p:nvSpPr>
        <p:spPr>
          <a:xfrm>
            <a:off x="6157042" y="5300630"/>
            <a:ext cx="218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Bayesian NN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276CEBC-FCC7-40AD-83CE-B0469A624A6D}"/>
                  </a:ext>
                </a:extLst>
              </p:cNvPr>
              <p:cNvSpPr txBox="1"/>
              <p:nvPr/>
            </p:nvSpPr>
            <p:spPr>
              <a:xfrm>
                <a:off x="2582092" y="2400124"/>
                <a:ext cx="13130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276CEBC-FCC7-40AD-83CE-B0469A62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092" y="2400124"/>
                <a:ext cx="1313052" cy="369332"/>
              </a:xfrm>
              <a:prstGeom prst="rect">
                <a:avLst/>
              </a:prstGeom>
              <a:blipFill>
                <a:blip r:embed="rId9"/>
                <a:stretch>
                  <a:fillRect l="-3721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DD94A0F-CD39-490C-8559-05816442C914}"/>
              </a:ext>
            </a:extLst>
          </p:cNvPr>
          <p:cNvSpPr txBox="1"/>
          <p:nvPr/>
        </p:nvSpPr>
        <p:spPr>
          <a:xfrm>
            <a:off x="2751486" y="2909420"/>
            <a:ext cx="2422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Inference network given x.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3EBE227-B328-43C4-A431-778299EE6440}"/>
                  </a:ext>
                </a:extLst>
              </p:cNvPr>
              <p:cNvSpPr txBox="1"/>
              <p:nvPr/>
            </p:nvSpPr>
            <p:spPr>
              <a:xfrm>
                <a:off x="8651430" y="2265612"/>
                <a:ext cx="1193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3EBE227-B328-43C4-A431-778299EE6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430" y="2265612"/>
                <a:ext cx="1193340" cy="369332"/>
              </a:xfrm>
              <a:prstGeom prst="rect">
                <a:avLst/>
              </a:prstGeom>
              <a:blipFill>
                <a:blip r:embed="rId10"/>
                <a:stretch>
                  <a:fillRect l="-4082" r="-7143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5A651341-3763-4927-B6C3-6B82CF6CEB23}"/>
              </a:ext>
            </a:extLst>
          </p:cNvPr>
          <p:cNvSpPr txBox="1"/>
          <p:nvPr/>
        </p:nvSpPr>
        <p:spPr>
          <a:xfrm>
            <a:off x="8463706" y="2783540"/>
            <a:ext cx="3490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Globally updated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parameter </a:t>
            </a:r>
            <a:r>
              <a:rPr lang="en-US" altLang="ko-KR" dirty="0" err="1">
                <a:sym typeface="Wingdings" panose="05000000000000000000" pitchFamily="2" charset="2"/>
              </a:rPr>
              <a:t>w.r.t.</a:t>
            </a:r>
            <a:r>
              <a:rPr lang="en-US" altLang="ko-KR" dirty="0">
                <a:sym typeface="Wingdings" panose="05000000000000000000" pitchFamily="2" charset="2"/>
              </a:rPr>
              <a:t> all D= {(</a:t>
            </a:r>
            <a:r>
              <a:rPr lang="en-US" altLang="ko-KR" dirty="0" err="1">
                <a:sym typeface="Wingdings" panose="05000000000000000000" pitchFamily="2" charset="2"/>
              </a:rPr>
              <a:t>x,y</a:t>
            </a:r>
            <a:r>
              <a:rPr lang="en-US" altLang="ko-KR" dirty="0">
                <a:sym typeface="Wingdings" panose="05000000000000000000" pitchFamily="2" charset="2"/>
              </a:rPr>
              <a:t>)}.</a:t>
            </a:r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5B9D3D0-689E-46F7-AECD-3AB08A7E4E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951" y="3695715"/>
            <a:ext cx="2380235" cy="116856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19C47D-7BDD-4398-95FF-C3FDD4DBB3AA}"/>
              </a:ext>
            </a:extLst>
          </p:cNvPr>
          <p:cNvSpPr/>
          <p:nvPr/>
        </p:nvSpPr>
        <p:spPr>
          <a:xfrm>
            <a:off x="4661092" y="4610665"/>
            <a:ext cx="31109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1BC109C-5A54-4118-AEEE-6C8E26AD2A41}"/>
                  </a:ext>
                </a:extLst>
              </p:cNvPr>
              <p:cNvSpPr/>
              <p:nvPr/>
            </p:nvSpPr>
            <p:spPr>
              <a:xfrm>
                <a:off x="9191294" y="3612385"/>
                <a:ext cx="817510" cy="9886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1BC109C-5A54-4118-AEEE-6C8E26AD2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294" y="3612385"/>
                <a:ext cx="817510" cy="9886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225167B-BF81-4F5E-A4E9-14EB63360B78}"/>
                  </a:ext>
                </a:extLst>
              </p:cNvPr>
              <p:cNvSpPr/>
              <p:nvPr/>
            </p:nvSpPr>
            <p:spPr>
              <a:xfrm>
                <a:off x="10389633" y="3612385"/>
                <a:ext cx="817510" cy="9886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225167B-BF81-4F5E-A4E9-14EB63360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633" y="3612385"/>
                <a:ext cx="817510" cy="9886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A4662A0-64BC-47B3-94C4-DC6837E5988E}"/>
                  </a:ext>
                </a:extLst>
              </p:cNvPr>
              <p:cNvSpPr/>
              <p:nvPr/>
            </p:nvSpPr>
            <p:spPr>
              <a:xfrm>
                <a:off x="8659242" y="4640136"/>
                <a:ext cx="31032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A4662A0-64BC-47B3-94C4-DC6837E59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242" y="4640136"/>
                <a:ext cx="3103285" cy="461665"/>
              </a:xfrm>
              <a:prstGeom prst="rect">
                <a:avLst/>
              </a:prstGeom>
              <a:blipFill>
                <a:blip r:embed="rId1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667EC33-EFE2-44AB-B5BC-B536D9C1BE25}"/>
              </a:ext>
            </a:extLst>
          </p:cNvPr>
          <p:cNvSpPr txBox="1"/>
          <p:nvPr/>
        </p:nvSpPr>
        <p:spPr>
          <a:xfrm>
            <a:off x="8931549" y="5101801"/>
            <a:ext cx="242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(if q is gaussian.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6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7" grpId="0"/>
      <p:bldP spid="48" grpId="0"/>
      <p:bldP spid="43" grpId="0" animBg="1"/>
      <p:bldP spid="44" grpId="0" animBg="1"/>
      <p:bldP spid="52" grpId="0" animBg="1"/>
      <p:bldP spid="46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Dropout variational distribution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512137-40A2-4AC1-AE43-A6AC8755A1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30" y="2314846"/>
            <a:ext cx="2285715" cy="9417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C4E764-9E89-4682-B017-B6CD9741AF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11" y="2617891"/>
            <a:ext cx="3194514" cy="31451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E337A7-434C-42B8-A116-B8EF05DC8FF4}"/>
              </a:ext>
            </a:extLst>
          </p:cNvPr>
          <p:cNvGrpSpPr/>
          <p:nvPr/>
        </p:nvGrpSpPr>
        <p:grpSpPr>
          <a:xfrm>
            <a:off x="1601572" y="3432466"/>
            <a:ext cx="8138694" cy="1916561"/>
            <a:chOff x="1601572" y="4253947"/>
            <a:chExt cx="8138694" cy="191656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DCED814-02A9-4E3B-9795-4BA7F99FA13D}"/>
                </a:ext>
              </a:extLst>
            </p:cNvPr>
            <p:cNvSpPr/>
            <p:nvPr/>
          </p:nvSpPr>
          <p:spPr>
            <a:xfrm>
              <a:off x="7815592" y="5495472"/>
              <a:ext cx="285750" cy="285750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08823F5-64B1-498F-870D-9A2741C750FA}"/>
                </a:ext>
              </a:extLst>
            </p:cNvPr>
            <p:cNvSpPr/>
            <p:nvPr/>
          </p:nvSpPr>
          <p:spPr>
            <a:xfrm>
              <a:off x="8361900" y="5495472"/>
              <a:ext cx="285750" cy="28575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143520A-4F91-4F2F-A0B7-B66622C703A1}"/>
                </a:ext>
              </a:extLst>
            </p:cNvPr>
            <p:cNvSpPr/>
            <p:nvPr/>
          </p:nvSpPr>
          <p:spPr>
            <a:xfrm>
              <a:off x="8908208" y="5495472"/>
              <a:ext cx="285750" cy="285750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B316A32-0CCA-484B-AFFA-99424F02FFB6}"/>
                </a:ext>
              </a:extLst>
            </p:cNvPr>
            <p:cNvSpPr/>
            <p:nvPr/>
          </p:nvSpPr>
          <p:spPr>
            <a:xfrm>
              <a:off x="9454516" y="5495472"/>
              <a:ext cx="285750" cy="285750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31312F0-C6DF-4A38-A2F7-5CDBE88B89E8}"/>
                </a:ext>
              </a:extLst>
            </p:cNvPr>
            <p:cNvSpPr/>
            <p:nvPr/>
          </p:nvSpPr>
          <p:spPr>
            <a:xfrm>
              <a:off x="8073391" y="4266747"/>
              <a:ext cx="285750" cy="28575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D6CA71-AD1B-4793-99AD-F52256521262}"/>
                </a:ext>
              </a:extLst>
            </p:cNvPr>
            <p:cNvSpPr/>
            <p:nvPr/>
          </p:nvSpPr>
          <p:spPr>
            <a:xfrm>
              <a:off x="8619699" y="4266747"/>
              <a:ext cx="285750" cy="28575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7FDF889-0664-424E-BA2C-77ABE56D641D}"/>
                </a:ext>
              </a:extLst>
            </p:cNvPr>
            <p:cNvSpPr/>
            <p:nvPr/>
          </p:nvSpPr>
          <p:spPr>
            <a:xfrm>
              <a:off x="9166007" y="4266747"/>
              <a:ext cx="285750" cy="28575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1C688EA-015C-4963-B516-5F94B147D329}"/>
                </a:ext>
              </a:extLst>
            </p:cNvPr>
            <p:cNvCxnSpPr>
              <a:cxnSpLocks/>
              <a:stCxn id="13" idx="0"/>
              <a:endCxn id="17" idx="4"/>
            </p:cNvCxnSpPr>
            <p:nvPr/>
          </p:nvCxnSpPr>
          <p:spPr>
            <a:xfrm flipV="1">
              <a:off x="7958467" y="4552497"/>
              <a:ext cx="257799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AA4FD1E-CA00-401F-A5FC-CFC5D8158074}"/>
                </a:ext>
              </a:extLst>
            </p:cNvPr>
            <p:cNvCxnSpPr>
              <a:cxnSpLocks/>
              <a:stCxn id="13" idx="0"/>
              <a:endCxn id="18" idx="4"/>
            </p:cNvCxnSpPr>
            <p:nvPr/>
          </p:nvCxnSpPr>
          <p:spPr>
            <a:xfrm flipV="1">
              <a:off x="7958467" y="4552497"/>
              <a:ext cx="804107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2D60154-4F50-4BFA-BB9E-4D07D5FB1CB8}"/>
                </a:ext>
              </a:extLst>
            </p:cNvPr>
            <p:cNvCxnSpPr>
              <a:cxnSpLocks/>
              <a:stCxn id="13" idx="0"/>
              <a:endCxn id="19" idx="4"/>
            </p:cNvCxnSpPr>
            <p:nvPr/>
          </p:nvCxnSpPr>
          <p:spPr>
            <a:xfrm flipV="1">
              <a:off x="7958467" y="4552497"/>
              <a:ext cx="1350415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C960AA8-D329-4DDB-9306-76433B6B8F25}"/>
                </a:ext>
              </a:extLst>
            </p:cNvPr>
            <p:cNvCxnSpPr>
              <a:cxnSpLocks/>
              <a:stCxn id="15" idx="0"/>
              <a:endCxn id="18" idx="4"/>
            </p:cNvCxnSpPr>
            <p:nvPr/>
          </p:nvCxnSpPr>
          <p:spPr>
            <a:xfrm flipH="1" flipV="1">
              <a:off x="8762574" y="4552497"/>
              <a:ext cx="288509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8EB8051-63C2-4B91-84D7-6B7FEC389E39}"/>
                </a:ext>
              </a:extLst>
            </p:cNvPr>
            <p:cNvCxnSpPr>
              <a:cxnSpLocks/>
              <a:stCxn id="15" idx="0"/>
              <a:endCxn id="17" idx="4"/>
            </p:cNvCxnSpPr>
            <p:nvPr/>
          </p:nvCxnSpPr>
          <p:spPr>
            <a:xfrm flipH="1" flipV="1">
              <a:off x="8216266" y="4552497"/>
              <a:ext cx="834817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5D88F5C-C2FD-4E5F-8CD8-C1162C2C4723}"/>
                </a:ext>
              </a:extLst>
            </p:cNvPr>
            <p:cNvCxnSpPr>
              <a:cxnSpLocks/>
              <a:stCxn id="16" idx="0"/>
              <a:endCxn id="17" idx="4"/>
            </p:cNvCxnSpPr>
            <p:nvPr/>
          </p:nvCxnSpPr>
          <p:spPr>
            <a:xfrm flipH="1" flipV="1">
              <a:off x="8216266" y="4552497"/>
              <a:ext cx="1381125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8280B90-8A62-4B46-9AE0-151708E3B7AE}"/>
                </a:ext>
              </a:extLst>
            </p:cNvPr>
            <p:cNvCxnSpPr>
              <a:cxnSpLocks/>
              <a:stCxn id="15" idx="0"/>
              <a:endCxn id="19" idx="4"/>
            </p:cNvCxnSpPr>
            <p:nvPr/>
          </p:nvCxnSpPr>
          <p:spPr>
            <a:xfrm flipV="1">
              <a:off x="9051083" y="4552497"/>
              <a:ext cx="257799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CA721E8-BCD5-4650-8E22-6723B0CB37AE}"/>
                </a:ext>
              </a:extLst>
            </p:cNvPr>
            <p:cNvCxnSpPr>
              <a:cxnSpLocks/>
              <a:stCxn id="16" idx="0"/>
              <a:endCxn id="19" idx="4"/>
            </p:cNvCxnSpPr>
            <p:nvPr/>
          </p:nvCxnSpPr>
          <p:spPr>
            <a:xfrm flipH="1" flipV="1">
              <a:off x="9308882" y="4552497"/>
              <a:ext cx="288509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771D770-D949-4C50-8359-F6C4DFF65643}"/>
                </a:ext>
              </a:extLst>
            </p:cNvPr>
            <p:cNvCxnSpPr>
              <a:cxnSpLocks/>
              <a:stCxn id="16" idx="0"/>
              <a:endCxn id="18" idx="4"/>
            </p:cNvCxnSpPr>
            <p:nvPr/>
          </p:nvCxnSpPr>
          <p:spPr>
            <a:xfrm flipH="1" flipV="1">
              <a:off x="8762574" y="4552497"/>
              <a:ext cx="834817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C4555A9-ADEC-4163-BD84-BA013A34CA3D}"/>
                </a:ext>
              </a:extLst>
            </p:cNvPr>
            <p:cNvCxnSpPr>
              <a:cxnSpLocks/>
              <a:stCxn id="14" idx="0"/>
              <a:endCxn id="17" idx="4"/>
            </p:cNvCxnSpPr>
            <p:nvPr/>
          </p:nvCxnSpPr>
          <p:spPr>
            <a:xfrm flipH="1" flipV="1">
              <a:off x="8216266" y="4552497"/>
              <a:ext cx="288509" cy="9429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7CFE900-250B-47B3-A25F-CDEB55236855}"/>
                </a:ext>
              </a:extLst>
            </p:cNvPr>
            <p:cNvCxnSpPr>
              <a:cxnSpLocks/>
              <a:stCxn id="14" idx="0"/>
              <a:endCxn id="18" idx="4"/>
            </p:cNvCxnSpPr>
            <p:nvPr/>
          </p:nvCxnSpPr>
          <p:spPr>
            <a:xfrm flipV="1">
              <a:off x="8504775" y="4552497"/>
              <a:ext cx="257799" cy="9429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0840824-7487-4CA8-93FB-DAC8E2600A9F}"/>
                </a:ext>
              </a:extLst>
            </p:cNvPr>
            <p:cNvCxnSpPr>
              <a:cxnSpLocks/>
              <a:stCxn id="14" idx="0"/>
              <a:endCxn id="19" idx="4"/>
            </p:cNvCxnSpPr>
            <p:nvPr/>
          </p:nvCxnSpPr>
          <p:spPr>
            <a:xfrm flipV="1">
              <a:off x="8504775" y="4552497"/>
              <a:ext cx="804107" cy="9429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A3B94E9-D806-43E4-B03D-12167D38B032}"/>
                </a:ext>
              </a:extLst>
            </p:cNvPr>
            <p:cNvSpPr/>
            <p:nvPr/>
          </p:nvSpPr>
          <p:spPr>
            <a:xfrm>
              <a:off x="4015867" y="5482672"/>
              <a:ext cx="285750" cy="285750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BB32DF8-7399-4CE2-8091-67B7DAD8C47D}"/>
                </a:ext>
              </a:extLst>
            </p:cNvPr>
            <p:cNvSpPr/>
            <p:nvPr/>
          </p:nvSpPr>
          <p:spPr>
            <a:xfrm>
              <a:off x="4562175" y="5482672"/>
              <a:ext cx="285750" cy="28575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686AF4A-A33C-46ED-8118-237DA09DE0D0}"/>
                </a:ext>
              </a:extLst>
            </p:cNvPr>
            <p:cNvSpPr/>
            <p:nvPr/>
          </p:nvSpPr>
          <p:spPr>
            <a:xfrm>
              <a:off x="5108483" y="5482672"/>
              <a:ext cx="285750" cy="285750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2046B74-8F0C-4794-9933-D6688DD2F35B}"/>
                </a:ext>
              </a:extLst>
            </p:cNvPr>
            <p:cNvSpPr/>
            <p:nvPr/>
          </p:nvSpPr>
          <p:spPr>
            <a:xfrm>
              <a:off x="5654791" y="5482672"/>
              <a:ext cx="285750" cy="285750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D3CD9C7-B1D8-4E9D-9311-537274BE5DA7}"/>
                </a:ext>
              </a:extLst>
            </p:cNvPr>
            <p:cNvSpPr/>
            <p:nvPr/>
          </p:nvSpPr>
          <p:spPr>
            <a:xfrm>
              <a:off x="4273666" y="4253947"/>
              <a:ext cx="285750" cy="28575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2523C6B-3743-440E-8826-E28F279D1532}"/>
                </a:ext>
              </a:extLst>
            </p:cNvPr>
            <p:cNvSpPr/>
            <p:nvPr/>
          </p:nvSpPr>
          <p:spPr>
            <a:xfrm>
              <a:off x="4819974" y="4253947"/>
              <a:ext cx="285750" cy="28575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0F6F770-B189-4BAC-83EA-D2502B79EE10}"/>
                </a:ext>
              </a:extLst>
            </p:cNvPr>
            <p:cNvSpPr/>
            <p:nvPr/>
          </p:nvSpPr>
          <p:spPr>
            <a:xfrm>
              <a:off x="5366282" y="4253947"/>
              <a:ext cx="285750" cy="28575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8B2D530-7467-40E6-8257-203BC54A150E}"/>
                </a:ext>
              </a:extLst>
            </p:cNvPr>
            <p:cNvCxnSpPr>
              <a:cxnSpLocks/>
              <a:stCxn id="39" idx="0"/>
              <a:endCxn id="43" idx="4"/>
            </p:cNvCxnSpPr>
            <p:nvPr/>
          </p:nvCxnSpPr>
          <p:spPr>
            <a:xfrm flipV="1">
              <a:off x="4158742" y="4539697"/>
              <a:ext cx="257799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2C488E5-B38A-43B5-BDD7-E37C73B99739}"/>
                </a:ext>
              </a:extLst>
            </p:cNvPr>
            <p:cNvCxnSpPr>
              <a:cxnSpLocks/>
              <a:stCxn id="39" idx="0"/>
              <a:endCxn id="44" idx="4"/>
            </p:cNvCxnSpPr>
            <p:nvPr/>
          </p:nvCxnSpPr>
          <p:spPr>
            <a:xfrm flipV="1">
              <a:off x="4158742" y="4539697"/>
              <a:ext cx="804107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8BA8183-AC36-4528-85F5-1403CC4EE6F4}"/>
                </a:ext>
              </a:extLst>
            </p:cNvPr>
            <p:cNvCxnSpPr>
              <a:cxnSpLocks/>
              <a:stCxn id="39" idx="0"/>
              <a:endCxn id="45" idx="4"/>
            </p:cNvCxnSpPr>
            <p:nvPr/>
          </p:nvCxnSpPr>
          <p:spPr>
            <a:xfrm flipV="1">
              <a:off x="4158742" y="4539697"/>
              <a:ext cx="1350415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B4F78DB-9EE0-4940-98CF-E580C92999D1}"/>
                </a:ext>
              </a:extLst>
            </p:cNvPr>
            <p:cNvCxnSpPr>
              <a:cxnSpLocks/>
              <a:stCxn id="41" idx="0"/>
              <a:endCxn id="44" idx="4"/>
            </p:cNvCxnSpPr>
            <p:nvPr/>
          </p:nvCxnSpPr>
          <p:spPr>
            <a:xfrm flipH="1" flipV="1">
              <a:off x="4962849" y="4539697"/>
              <a:ext cx="288509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47EFB9C-366E-411B-B4FE-DB8C4F3AC2D1}"/>
                </a:ext>
              </a:extLst>
            </p:cNvPr>
            <p:cNvCxnSpPr>
              <a:cxnSpLocks/>
              <a:stCxn id="41" idx="0"/>
              <a:endCxn id="43" idx="4"/>
            </p:cNvCxnSpPr>
            <p:nvPr/>
          </p:nvCxnSpPr>
          <p:spPr>
            <a:xfrm flipH="1" flipV="1">
              <a:off x="4416541" y="4539697"/>
              <a:ext cx="834817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B13DC53-5E65-4261-8B76-FDBE0CA25336}"/>
                </a:ext>
              </a:extLst>
            </p:cNvPr>
            <p:cNvCxnSpPr>
              <a:cxnSpLocks/>
              <a:stCxn id="42" idx="0"/>
              <a:endCxn id="43" idx="4"/>
            </p:cNvCxnSpPr>
            <p:nvPr/>
          </p:nvCxnSpPr>
          <p:spPr>
            <a:xfrm flipH="1" flipV="1">
              <a:off x="4416541" y="4539697"/>
              <a:ext cx="1381125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0166127-A06F-4856-BF97-EC6F3060BE2D}"/>
                </a:ext>
              </a:extLst>
            </p:cNvPr>
            <p:cNvCxnSpPr>
              <a:cxnSpLocks/>
              <a:stCxn id="41" idx="0"/>
              <a:endCxn id="45" idx="4"/>
            </p:cNvCxnSpPr>
            <p:nvPr/>
          </p:nvCxnSpPr>
          <p:spPr>
            <a:xfrm flipV="1">
              <a:off x="5251358" y="4539697"/>
              <a:ext cx="257799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592114E-D4A7-44AF-98AA-77C23799A509}"/>
                </a:ext>
              </a:extLst>
            </p:cNvPr>
            <p:cNvCxnSpPr>
              <a:cxnSpLocks/>
              <a:stCxn id="42" idx="0"/>
              <a:endCxn id="45" idx="4"/>
            </p:cNvCxnSpPr>
            <p:nvPr/>
          </p:nvCxnSpPr>
          <p:spPr>
            <a:xfrm flipH="1" flipV="1">
              <a:off x="5509157" y="4539697"/>
              <a:ext cx="288509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65F26F9-5167-4AE4-9F5C-C48E7B07D262}"/>
                </a:ext>
              </a:extLst>
            </p:cNvPr>
            <p:cNvCxnSpPr>
              <a:cxnSpLocks/>
              <a:stCxn id="42" idx="0"/>
              <a:endCxn id="44" idx="4"/>
            </p:cNvCxnSpPr>
            <p:nvPr/>
          </p:nvCxnSpPr>
          <p:spPr>
            <a:xfrm flipH="1" flipV="1">
              <a:off x="4962849" y="4539697"/>
              <a:ext cx="834817" cy="9429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82D0113-DA68-4F85-B351-AAA609706F49}"/>
                </a:ext>
              </a:extLst>
            </p:cNvPr>
            <p:cNvCxnSpPr>
              <a:cxnSpLocks/>
              <a:stCxn id="40" idx="0"/>
              <a:endCxn id="43" idx="4"/>
            </p:cNvCxnSpPr>
            <p:nvPr/>
          </p:nvCxnSpPr>
          <p:spPr>
            <a:xfrm flipH="1" flipV="1">
              <a:off x="4416541" y="4539697"/>
              <a:ext cx="288509" cy="94297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D6A9BA4-AA22-472C-A55E-F62465330C15}"/>
                </a:ext>
              </a:extLst>
            </p:cNvPr>
            <p:cNvCxnSpPr>
              <a:cxnSpLocks/>
              <a:stCxn id="40" idx="0"/>
              <a:endCxn id="44" idx="4"/>
            </p:cNvCxnSpPr>
            <p:nvPr/>
          </p:nvCxnSpPr>
          <p:spPr>
            <a:xfrm flipV="1">
              <a:off x="4705050" y="4539697"/>
              <a:ext cx="257799" cy="94297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814AD9E-F531-42A0-AD20-61AD0376FE6A}"/>
                </a:ext>
              </a:extLst>
            </p:cNvPr>
            <p:cNvCxnSpPr>
              <a:cxnSpLocks/>
              <a:stCxn id="40" idx="0"/>
              <a:endCxn id="45" idx="4"/>
            </p:cNvCxnSpPr>
            <p:nvPr/>
          </p:nvCxnSpPr>
          <p:spPr>
            <a:xfrm flipV="1">
              <a:off x="4705050" y="4539697"/>
              <a:ext cx="804107" cy="94297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4A055DA-3CF1-4530-B85E-336DCE5191E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935" y="5949251"/>
              <a:ext cx="129828" cy="208457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1560326-76AF-4432-9DD0-4C0DC8F1EB4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699" y="5949251"/>
              <a:ext cx="369370" cy="221257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811A459-EAEF-4F5E-BE59-C70136D5C3F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7460" y="5575186"/>
              <a:ext cx="94629" cy="145371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CDE940B-CFA2-42CA-B17F-D682EFE5BB0A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735" y="5562386"/>
              <a:ext cx="94629" cy="145371"/>
            </a:xfrm>
            <a:prstGeom prst="rect">
              <a:avLst/>
            </a:prstGeom>
          </p:spPr>
        </p:pic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05FAC66-9227-48C7-82C3-42400EF05F21}"/>
                </a:ext>
              </a:extLst>
            </p:cNvPr>
            <p:cNvCxnSpPr>
              <a:cxnSpLocks/>
              <a:stCxn id="40" idx="3"/>
              <a:endCxn id="40" idx="7"/>
            </p:cNvCxnSpPr>
            <p:nvPr/>
          </p:nvCxnSpPr>
          <p:spPr>
            <a:xfrm flipV="1">
              <a:off x="4604022" y="5524519"/>
              <a:ext cx="202056" cy="202056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D357D9C9-E895-4CE9-8B10-B931A0858833}"/>
                </a:ext>
              </a:extLst>
            </p:cNvPr>
            <p:cNvCxnSpPr>
              <a:cxnSpLocks/>
              <a:stCxn id="40" idx="5"/>
              <a:endCxn id="40" idx="1"/>
            </p:cNvCxnSpPr>
            <p:nvPr/>
          </p:nvCxnSpPr>
          <p:spPr>
            <a:xfrm flipH="1" flipV="1">
              <a:off x="4604022" y="5524519"/>
              <a:ext cx="202056" cy="202056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1AE3458-5AFD-4188-A154-4AE7B6903C1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1572" y="4866727"/>
              <a:ext cx="693029" cy="314514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59A5E71-5A1A-4409-A84D-8DAAF79F1E2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727" y="5011184"/>
              <a:ext cx="202971" cy="7131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DA2FA3A-FF82-4A84-AB3B-39FF1D8CD6AC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796" y="4904212"/>
              <a:ext cx="168229" cy="239543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5A4829E7-ECEB-45D7-819D-772D9B919D3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710" y="4973698"/>
              <a:ext cx="148114" cy="14628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66A3CEF-DEE8-4AB5-872E-D4360C30226E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661" y="4895982"/>
              <a:ext cx="852117" cy="301715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30CF608B-79CF-4140-AF99-7762E79D32DB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963" y="4973698"/>
              <a:ext cx="148114" cy="14628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3DD3565-788A-4C09-A1E7-54CBCBE2F486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357" y="4973698"/>
              <a:ext cx="202971" cy="202970"/>
            </a:xfrm>
            <a:prstGeom prst="rect">
              <a:avLst/>
            </a:prstGeom>
          </p:spPr>
        </p:pic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020C4CD0-4DD2-4D18-83DB-F30754EAA19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624486" y="117186"/>
            <a:ext cx="2376975" cy="20959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B5A701-B565-4944-8B1D-5ABB06A9EC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65" y="2645563"/>
            <a:ext cx="3337143" cy="30171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056E0C59-3FC8-4619-B4B0-5D98A7AEB65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22" y="4722729"/>
            <a:ext cx="810667" cy="2514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213B68-DEDF-4A69-998E-C190AF03144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49926" y="5529838"/>
            <a:ext cx="7351754" cy="1280750"/>
          </a:xfrm>
          <a:prstGeom prst="rect">
            <a:avLst/>
          </a:prstGeom>
        </p:spPr>
      </p:pic>
      <p:sp>
        <p:nvSpPr>
          <p:cNvPr id="72" name="Content Placeholder 2 1 2">
            <a:extLst>
              <a:ext uri="{FF2B5EF4-FFF2-40B4-BE49-F238E27FC236}">
                <a16:creationId xmlns:a16="http://schemas.microsoft.com/office/drawing/2014/main" id="{755C0881-B7C7-44F6-9B9A-94FD5A54C678}"/>
              </a:ext>
            </a:extLst>
          </p:cNvPr>
          <p:cNvSpPr txBox="1">
            <a:spLocks/>
          </p:cNvSpPr>
          <p:nvPr/>
        </p:nvSpPr>
        <p:spPr>
          <a:xfrm>
            <a:off x="1466237" y="5503442"/>
            <a:ext cx="2298615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model.py</a:t>
            </a:r>
          </a:p>
        </p:txBody>
      </p:sp>
    </p:spTree>
    <p:extLst>
      <p:ext uri="{BB962C8B-B14F-4D97-AF65-F5344CB8AC3E}">
        <p14:creationId xmlns:p14="http://schemas.microsoft.com/office/powerpoint/2010/main" val="35373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Deriving ELBO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87F3D2-1955-4FBC-815E-09E0061B26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59" y="2185833"/>
            <a:ext cx="4986515" cy="67474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A7D15EC1-4A75-4F3A-B0BC-72D91444FD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59" y="3122861"/>
            <a:ext cx="6665141" cy="71497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8E558CB-0715-493F-91AE-D935ADC0DE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61" y="5282360"/>
            <a:ext cx="10449788" cy="121051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35896523-9124-4D6E-A289-E1B0AF534B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59" y="4258286"/>
            <a:ext cx="6709027" cy="716800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662CC2F0-753E-44D4-9246-30EFE6D31EF6}"/>
              </a:ext>
            </a:extLst>
          </p:cNvPr>
          <p:cNvSpPr/>
          <p:nvPr/>
        </p:nvSpPr>
        <p:spPr>
          <a:xfrm>
            <a:off x="1086287" y="6005911"/>
            <a:ext cx="10330962" cy="70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E5BF66-63B2-4FFB-B2EB-2A9E07F3080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59" y="1680114"/>
            <a:ext cx="1395200" cy="303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3C0AB07-F4BC-4B9C-8D2B-70FEE9E3C8EA}"/>
                  </a:ext>
                </a:extLst>
              </p:cNvPr>
              <p:cNvSpPr/>
              <p:nvPr/>
            </p:nvSpPr>
            <p:spPr>
              <a:xfrm>
                <a:off x="9340787" y="726205"/>
                <a:ext cx="769065" cy="7448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3C0AB07-F4BC-4B9C-8D2B-70FEE9E3C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787" y="726205"/>
                <a:ext cx="769065" cy="74484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3A0F0-9ED5-4C94-9DB1-925138985B6D}"/>
                  </a:ext>
                </a:extLst>
              </p:cNvPr>
              <p:cNvSpPr/>
              <p:nvPr/>
            </p:nvSpPr>
            <p:spPr>
              <a:xfrm>
                <a:off x="9340786" y="2120307"/>
                <a:ext cx="769065" cy="7448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1653A0F0-9ED5-4C94-9DB1-925138985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786" y="2120307"/>
                <a:ext cx="769065" cy="74484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0E748F39-58A3-47FA-A00D-9BE12F2AFAC0}"/>
              </a:ext>
            </a:extLst>
          </p:cNvPr>
          <p:cNvSpPr/>
          <p:nvPr/>
        </p:nvSpPr>
        <p:spPr>
          <a:xfrm>
            <a:off x="9121176" y="526295"/>
            <a:ext cx="1235869" cy="2621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09A9A42-08AB-4F78-B875-55EC1052BC27}"/>
                  </a:ext>
                </a:extLst>
              </p:cNvPr>
              <p:cNvSpPr/>
              <p:nvPr/>
            </p:nvSpPr>
            <p:spPr>
              <a:xfrm>
                <a:off x="9953446" y="2686386"/>
                <a:ext cx="5271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09A9A42-08AB-4F78-B875-55EC1052B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446" y="2686386"/>
                <a:ext cx="527196" cy="461665"/>
              </a:xfrm>
              <a:prstGeom prst="rect">
                <a:avLst/>
              </a:prstGeom>
              <a:blipFill>
                <a:blip r:embed="rId1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D12B01F-E7AD-4F82-AAB3-6064C322A732}"/>
              </a:ext>
            </a:extLst>
          </p:cNvPr>
          <p:cNvCxnSpPr>
            <a:stCxn id="7" idx="4"/>
            <a:endCxn id="82" idx="0"/>
          </p:cNvCxnSpPr>
          <p:nvPr/>
        </p:nvCxnSpPr>
        <p:spPr>
          <a:xfrm flipH="1">
            <a:off x="9725319" y="1471048"/>
            <a:ext cx="1" cy="6492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9A9DE07-8729-4E29-AA4F-D4A6E42DD13E}"/>
                  </a:ext>
                </a:extLst>
              </p:cNvPr>
              <p:cNvSpPr/>
              <p:nvPr/>
            </p:nvSpPr>
            <p:spPr>
              <a:xfrm>
                <a:off x="10713994" y="918526"/>
                <a:ext cx="769065" cy="7448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69A9DE07-8729-4E29-AA4F-D4A6E42DD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994" y="918526"/>
                <a:ext cx="769065" cy="74484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7B42A06-2E78-4F47-8BA6-09626045D3B8}"/>
                  </a:ext>
                </a:extLst>
              </p:cNvPr>
              <p:cNvSpPr/>
              <p:nvPr/>
            </p:nvSpPr>
            <p:spPr>
              <a:xfrm>
                <a:off x="10713994" y="1758292"/>
                <a:ext cx="769065" cy="7448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77B42A06-2E78-4F47-8BA6-09626045D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994" y="1758292"/>
                <a:ext cx="769065" cy="744843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BB0AEBA-7E1B-43FB-9D5C-7AF042F678B0}"/>
              </a:ext>
            </a:extLst>
          </p:cNvPr>
          <p:cNvCxnSpPr>
            <a:cxnSpLocks/>
            <a:stCxn id="83" idx="2"/>
            <a:endCxn id="82" idx="7"/>
          </p:cNvCxnSpPr>
          <p:nvPr/>
        </p:nvCxnSpPr>
        <p:spPr>
          <a:xfrm flipH="1">
            <a:off x="9997224" y="1290948"/>
            <a:ext cx="716770" cy="93843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6684DE-6CE5-4FC3-8707-E3DACAD96B73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10109851" y="2130714"/>
            <a:ext cx="604143" cy="2365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9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그림 218">
            <a:extLst>
              <a:ext uri="{FF2B5EF4-FFF2-40B4-BE49-F238E27FC236}">
                <a16:creationId xmlns:a16="http://schemas.microsoft.com/office/drawing/2014/main" id="{483A7057-347C-4F7B-8267-D562D41992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2" y="1464030"/>
            <a:ext cx="8848461" cy="1378741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8FDE0261-0D8F-49DB-8999-EF19DB667804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Evaluating the KL term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9E22A9-917E-4B9E-B4B5-BE7B440725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2" y="3247221"/>
            <a:ext cx="5365024" cy="9417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ACFCEA-4282-46CA-8668-C3CE18A5F2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324" y="3313837"/>
            <a:ext cx="2890971" cy="6674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770F5B-430F-4FCD-828D-DE331413BB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324" y="4259334"/>
            <a:ext cx="1852342" cy="34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91D1A3-4ADE-4946-BD0F-BB69455D92C9}"/>
              </a:ext>
            </a:extLst>
          </p:cNvPr>
          <p:cNvSpPr txBox="1"/>
          <p:nvPr/>
        </p:nvSpPr>
        <p:spPr>
          <a:xfrm>
            <a:off x="803393" y="4857823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https://arxiv.org/pdf/1506.02157.pdf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for the derivation. 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D9723B-D102-461D-BFA8-2206E1E640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9663" y="5988378"/>
            <a:ext cx="7747004" cy="333049"/>
          </a:xfrm>
          <a:prstGeom prst="rect">
            <a:avLst/>
          </a:prstGeom>
        </p:spPr>
      </p:pic>
      <p:sp>
        <p:nvSpPr>
          <p:cNvPr id="9" name="Content Placeholder 2 1 2">
            <a:extLst>
              <a:ext uri="{FF2B5EF4-FFF2-40B4-BE49-F238E27FC236}">
                <a16:creationId xmlns:a16="http://schemas.microsoft.com/office/drawing/2014/main" id="{93A10D14-9E0B-4DA3-AC72-74F33A825105}"/>
              </a:ext>
            </a:extLst>
          </p:cNvPr>
          <p:cNvSpPr txBox="1">
            <a:spLocks/>
          </p:cNvSpPr>
          <p:nvPr/>
        </p:nvSpPr>
        <p:spPr>
          <a:xfrm>
            <a:off x="1423848" y="5620231"/>
            <a:ext cx="2298615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model.py   line 13</a:t>
            </a:r>
          </a:p>
        </p:txBody>
      </p:sp>
    </p:spTree>
    <p:extLst>
      <p:ext uri="{BB962C8B-B14F-4D97-AF65-F5344CB8AC3E}">
        <p14:creationId xmlns:p14="http://schemas.microsoft.com/office/powerpoint/2010/main" val="390522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>
            <a:extLst>
              <a:ext uri="{FF2B5EF4-FFF2-40B4-BE49-F238E27FC236}">
                <a16:creationId xmlns:a16="http://schemas.microsoft.com/office/drawing/2014/main" id="{8FDE0261-0D8F-49DB-8999-EF19DB667804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Evaluating the likelihood term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A302C3-AD2C-42BB-ADC9-84298037D2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85" y="1343853"/>
            <a:ext cx="8848460" cy="13787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765FAC-8F9C-4E52-8209-92F9F89042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06" y="3006867"/>
            <a:ext cx="4821943" cy="88685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9C7FC78-47BA-41AB-80F3-4090A3DA81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06" y="4224565"/>
            <a:ext cx="5692343" cy="88685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BFA313-130F-48DE-9AAF-690E484B213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274" y="4492913"/>
            <a:ext cx="1936457" cy="30171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5D89D5A-94C4-4D1B-A45A-3BAACF556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07" y="5374207"/>
            <a:ext cx="4121599" cy="886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4129E-1AFA-4923-89F5-09BFB19136B5}"/>
              </a:ext>
            </a:extLst>
          </p:cNvPr>
          <p:cNvSpPr txBox="1"/>
          <p:nvPr/>
        </p:nvSpPr>
        <p:spPr>
          <a:xfrm>
            <a:off x="7358156" y="4875348"/>
            <a:ext cx="297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dropout masks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0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>
            <a:extLst>
              <a:ext uri="{FF2B5EF4-FFF2-40B4-BE49-F238E27FC236}">
                <a16:creationId xmlns:a16="http://schemas.microsoft.com/office/drawing/2014/main" id="{8FDE0261-0D8F-49DB-8999-EF19DB667804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The role of weight decay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4CF5B-B6CA-4E01-9581-D5F36A7BB3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26" y="1562509"/>
            <a:ext cx="9258064" cy="8868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80D09F3-C289-436B-9B4B-14CE60034A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10" y="2793763"/>
            <a:ext cx="469942" cy="2139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B9DB16-86F9-4A32-9E52-8343E0022CC3}"/>
              </a:ext>
            </a:extLst>
          </p:cNvPr>
          <p:cNvSpPr txBox="1"/>
          <p:nvPr/>
        </p:nvSpPr>
        <p:spPr>
          <a:xfrm>
            <a:off x="7784149" y="2716068"/>
            <a:ext cx="3019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weight decay parameter</a:t>
            </a: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(tunable with cross validation)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76D9B9-D01A-4AB9-9A8A-381706F53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514" y="3596816"/>
            <a:ext cx="3047823" cy="24493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9CEEF2-07C6-4B1F-89BD-71859A4CB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0989" y="3599077"/>
            <a:ext cx="2988497" cy="2447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6228B0-94F9-4A32-9688-07CA2E9A2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88" y="3596816"/>
            <a:ext cx="3047823" cy="2503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77441F-B07D-4B5C-9A96-1BED58B91E24}"/>
                  </a:ext>
                </a:extLst>
              </p:cNvPr>
              <p:cNvSpPr txBox="1"/>
              <p:nvPr/>
            </p:nvSpPr>
            <p:spPr>
              <a:xfrm>
                <a:off x="1931233" y="6099935"/>
                <a:ext cx="186788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too s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mall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(too weak prior)</a:t>
                </a:r>
                <a:endParaRPr lang="ko-KR" alt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77441F-B07D-4B5C-9A96-1BED58B91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33" y="6099935"/>
                <a:ext cx="1867884" cy="707886"/>
              </a:xfrm>
              <a:prstGeom prst="rect">
                <a:avLst/>
              </a:prstGeom>
              <a:blipFill>
                <a:blip r:embed="rId10"/>
                <a:stretch>
                  <a:fillRect l="-3595" t="-5172" r="-2941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785322-F3A4-4D08-ACF6-0A5475109B14}"/>
                  </a:ext>
                </a:extLst>
              </p:cNvPr>
              <p:cNvSpPr txBox="1"/>
              <p:nvPr/>
            </p:nvSpPr>
            <p:spPr>
              <a:xfrm>
                <a:off x="5789059" y="6099935"/>
                <a:ext cx="902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good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785322-F3A4-4D08-ACF6-0A547510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59" y="6099935"/>
                <a:ext cx="902234" cy="400110"/>
              </a:xfrm>
              <a:prstGeom prst="rect">
                <a:avLst/>
              </a:prstGeom>
              <a:blipFill>
                <a:blip r:embed="rId11"/>
                <a:stretch>
                  <a:fillRect l="-6757" t="-923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D3A7BD-B341-4828-B79C-72094D8E74CA}"/>
                  </a:ext>
                </a:extLst>
              </p:cNvPr>
              <p:cNvSpPr txBox="1"/>
              <p:nvPr/>
            </p:nvSpPr>
            <p:spPr>
              <a:xfrm>
                <a:off x="8681235" y="6078256"/>
                <a:ext cx="19785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too large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(too strong prior)</a:t>
                </a:r>
                <a:endParaRPr lang="ko-KR" alt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D3A7BD-B341-4828-B79C-72094D8E7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235" y="6078256"/>
                <a:ext cx="1978555" cy="707886"/>
              </a:xfrm>
              <a:prstGeom prst="rect">
                <a:avLst/>
              </a:prstGeom>
              <a:blipFill>
                <a:blip r:embed="rId12"/>
                <a:stretch>
                  <a:fillRect l="-2769" t="-4310" r="-3077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72228B68-BB17-4B53-A1BC-8D8233915F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710" y="1014646"/>
            <a:ext cx="2521599" cy="35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2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906660-59A1-4E9F-A4C0-F177BEF07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227" y="2172098"/>
            <a:ext cx="6105764" cy="4603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D5A51-A2C0-41B7-BF65-A71573CD3718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DE2929-C9B8-453E-923A-83398B0533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" y="1267073"/>
            <a:ext cx="5189833" cy="6027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B625FD-7DE8-462D-AFFE-3B36BFDEE8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2325"/>
            <a:ext cx="5523079" cy="7922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D20D01-883D-45C7-A53A-B5BF11300241}"/>
              </a:ext>
            </a:extLst>
          </p:cNvPr>
          <p:cNvSpPr/>
          <p:nvPr/>
        </p:nvSpPr>
        <p:spPr>
          <a:xfrm>
            <a:off x="641857" y="2077351"/>
            <a:ext cx="2238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./results/run/train.log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134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Environments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89722"/>
            <a:ext cx="10515600" cy="44538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Prerequisites</a:t>
            </a:r>
          </a:p>
          <a:p>
            <a:pPr lvl="1"/>
            <a:r>
              <a:rPr lang="en-US" altLang="ko-KR" dirty="0">
                <a:latin typeface="Calibri" panose="020F0502020204030204" pitchFamily="34" charset="0"/>
              </a:rPr>
              <a:t>Linux or </a:t>
            </a:r>
            <a:r>
              <a:rPr lang="en-US" altLang="ko-KR" dirty="0" err="1">
                <a:latin typeface="Calibri" panose="020F0502020204030204" pitchFamily="34" charset="0"/>
              </a:rPr>
              <a:t>macOS</a:t>
            </a:r>
            <a:endParaRPr lang="en-US" altLang="ko-KR" dirty="0">
              <a:latin typeface="Calibri" panose="020F0502020204030204" pitchFamily="34" charset="0"/>
            </a:endParaRPr>
          </a:p>
          <a:p>
            <a:pPr lvl="1"/>
            <a:r>
              <a:rPr lang="en-US" altLang="ko-KR" dirty="0">
                <a:latin typeface="Calibri" panose="020F0502020204030204" pitchFamily="34" charset="0"/>
              </a:rPr>
              <a:t>Python &gt;= 2.7</a:t>
            </a:r>
          </a:p>
          <a:p>
            <a:pPr lvl="1"/>
            <a:r>
              <a:rPr lang="en-US" altLang="ko-KR" dirty="0" err="1">
                <a:latin typeface="Calibri" panose="020F0502020204030204" pitchFamily="34" charset="0"/>
              </a:rPr>
              <a:t>Tensorflow</a:t>
            </a:r>
            <a:r>
              <a:rPr lang="en-US" altLang="ko-KR" dirty="0">
                <a:latin typeface="Calibri" panose="020F0502020204030204" pitchFamily="34" charset="0"/>
              </a:rPr>
              <a:t> &gt;= 1.3</a:t>
            </a:r>
          </a:p>
          <a:p>
            <a:pPr marL="457200" lvl="1" indent="0">
              <a:buNone/>
            </a:pPr>
            <a:endParaRPr lang="en-US" altLang="ko-KR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Github</a:t>
            </a:r>
            <a:r>
              <a:rPr lang="en-US" altLang="ko-KR" sz="2400" dirty="0">
                <a:latin typeface="Calibri" panose="020F0502020204030204" pitchFamily="34" charset="0"/>
              </a:rPr>
              <a:t> Repositories</a:t>
            </a:r>
          </a:p>
          <a:p>
            <a:pPr lvl="1"/>
            <a:r>
              <a:rPr lang="en-US" altLang="ko-KR" dirty="0">
                <a:latin typeface="Calibri" panose="020F0502020204030204" pitchFamily="34" charset="0"/>
              </a:rPr>
              <a:t>VAE: </a:t>
            </a:r>
            <a:r>
              <a:rPr lang="en-US" altLang="ko-KR" dirty="0">
                <a:latin typeface="Calibri" panose="020F0502020204030204" pitchFamily="34" charset="0"/>
                <a:hlinkClick r:id="rId3"/>
              </a:rPr>
              <a:t>https://github.com/haebeom-lee/vae</a:t>
            </a:r>
            <a:endParaRPr lang="en-US" altLang="ko-KR" dirty="0">
              <a:latin typeface="Calibri" panose="020F0502020204030204" pitchFamily="34" charset="0"/>
            </a:endParaRPr>
          </a:p>
          <a:p>
            <a:pPr lvl="1"/>
            <a:r>
              <a:rPr lang="en-US" altLang="ko-KR" dirty="0">
                <a:latin typeface="Calibri" panose="020F0502020204030204" pitchFamily="34" charset="0"/>
              </a:rPr>
              <a:t>MC-dropout: </a:t>
            </a:r>
            <a:r>
              <a:rPr lang="en-US" altLang="ko-KR" dirty="0">
                <a:latin typeface="Calibri" panose="020F0502020204030204" pitchFamily="34" charset="0"/>
                <a:hlinkClick r:id="rId4"/>
              </a:rPr>
              <a:t>https://github.com/haebeom-lee/mc-dropout</a:t>
            </a:r>
            <a:endParaRPr lang="en-US" altLang="ko-KR" dirty="0">
              <a:latin typeface="Calibri" panose="020F0502020204030204" pitchFamily="34" charset="0"/>
            </a:endParaRPr>
          </a:p>
          <a:p>
            <a:pPr lvl="1"/>
            <a:r>
              <a:rPr lang="en-US" altLang="ko-KR" dirty="0">
                <a:latin typeface="Calibri" panose="020F0502020204030204" pitchFamily="34" charset="0"/>
              </a:rPr>
              <a:t>Concrete-dropout: </a:t>
            </a:r>
            <a:r>
              <a:rPr lang="en-US" altLang="ko-KR" dirty="0">
                <a:latin typeface="Calibri" panose="020F0502020204030204" pitchFamily="34" charset="0"/>
                <a:hlinkClick r:id="rId5"/>
              </a:rPr>
              <a:t>https://github.com/haebeom-lee/concrete-dropout</a:t>
            </a:r>
            <a:endParaRPr lang="en-US" altLang="ko-KR" dirty="0"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altLang="ko-KR" dirty="0">
              <a:latin typeface="Calibri" panose="020F050202020403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71451" y="5762464"/>
            <a:ext cx="10515600" cy="3127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820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2D5A51-A2C0-41B7-BF65-A71573CD3718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70C98A-C86B-4A27-A294-4687C2AD0A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34" y="1746663"/>
            <a:ext cx="5809370" cy="6747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4865C4-4E7E-4F19-A424-56189D5EAF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19" y="1949196"/>
            <a:ext cx="4600685" cy="3364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78534F-539D-44F4-8DC5-CA6D858DD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959" y="2645553"/>
            <a:ext cx="7276020" cy="9787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238B70-38E8-42C5-B0A6-A6758BF1225C}"/>
              </a:ext>
            </a:extLst>
          </p:cNvPr>
          <p:cNvSpPr txBox="1"/>
          <p:nvPr/>
        </p:nvSpPr>
        <p:spPr>
          <a:xfrm>
            <a:off x="803393" y="1172289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1. Naïve approximation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FB66A-EE5B-4AB3-8AA4-1640FAE26BAC}"/>
              </a:ext>
            </a:extLst>
          </p:cNvPr>
          <p:cNvSpPr txBox="1"/>
          <p:nvPr/>
        </p:nvSpPr>
        <p:spPr>
          <a:xfrm>
            <a:off x="803393" y="3835942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2. MC sampling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D58250-5A36-4080-B0BF-AAB637123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8705" y="5077998"/>
            <a:ext cx="5755287" cy="16153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60D795-1A33-432A-BA0E-76D9E715F5C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1" y="4287136"/>
            <a:ext cx="5249657" cy="6097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ECD614-F1E5-483E-A535-CE4499814F4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506" y="4191296"/>
            <a:ext cx="5586740" cy="8014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36536C-CADB-49B6-93F0-76158CDDF7B6}"/>
              </a:ext>
            </a:extLst>
          </p:cNvPr>
          <p:cNvSpPr/>
          <p:nvPr/>
        </p:nvSpPr>
        <p:spPr>
          <a:xfrm>
            <a:off x="1468294" y="2537912"/>
            <a:ext cx="931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run.py</a:t>
            </a: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line 105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5909B9-793A-4AB5-8D68-767A03265854}"/>
              </a:ext>
            </a:extLst>
          </p:cNvPr>
          <p:cNvSpPr/>
          <p:nvPr/>
        </p:nvSpPr>
        <p:spPr>
          <a:xfrm>
            <a:off x="1967040" y="5039380"/>
            <a:ext cx="931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run.py</a:t>
            </a: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line 113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23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B811AB-977D-401C-BB9B-064ED1DD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422"/>
            <a:ext cx="12192000" cy="464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A2BD0-20E5-44DB-B00E-666ECC98D689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Uncertainty evaluation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9741E-F185-4D4B-9595-0B483732F912}"/>
              </a:ext>
            </a:extLst>
          </p:cNvPr>
          <p:cNvSpPr txBox="1"/>
          <p:nvPr/>
        </p:nvSpPr>
        <p:spPr>
          <a:xfrm>
            <a:off x="495300" y="1382881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Real test examples (MC sampling with S=1000)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26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>
            <a:extLst>
              <a:ext uri="{FF2B5EF4-FFF2-40B4-BE49-F238E27FC236}">
                <a16:creationId xmlns:a16="http://schemas.microsoft.com/office/drawing/2014/main" id="{8FDE0261-0D8F-49DB-8999-EF19DB667804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Uncertainty evaluation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0391E-BB86-436A-9A97-FC513067C608}"/>
              </a:ext>
            </a:extLst>
          </p:cNvPr>
          <p:cNvSpPr txBox="1"/>
          <p:nvPr/>
        </p:nvSpPr>
        <p:spPr>
          <a:xfrm>
            <a:off x="495300" y="1382881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Synthetic test examples (S=1000)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60F703-6116-4A32-8CA3-66A6F76B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422"/>
            <a:ext cx="12192000" cy="464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0792" y="2148984"/>
            <a:ext cx="9505258" cy="298181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 dirty="0">
                <a:latin typeface="Calibri" panose="020F0502020204030204" pitchFamily="34" charset="0"/>
              </a:rPr>
              <a:t>Part III</a:t>
            </a:r>
            <a:r>
              <a:rPr lang="en-US" altLang="ko-KR" sz="4400" dirty="0">
                <a:latin typeface="Calibri" panose="020F0502020204030204" pitchFamily="34" charset="0"/>
              </a:rPr>
              <a:t>: </a:t>
            </a:r>
            <a:br>
              <a:rPr lang="en-US" altLang="ko-KR" sz="4400" dirty="0">
                <a:latin typeface="Calibri" panose="020F0502020204030204" pitchFamily="34" charset="0"/>
              </a:rPr>
            </a:br>
            <a:r>
              <a:rPr lang="en-US" altLang="ko-KR" sz="4400" dirty="0">
                <a:latin typeface="Calibri" panose="020F0502020204030204" pitchFamily="34" charset="0"/>
              </a:rPr>
              <a:t>Concrete-dropout</a:t>
            </a:r>
            <a:br>
              <a:rPr lang="en-US" altLang="ko-KR" sz="4400" dirty="0">
                <a:latin typeface="Calibri" panose="020F0502020204030204" pitchFamily="34" charset="0"/>
              </a:rPr>
            </a:br>
            <a:endParaRPr lang="ko-KR" altLang="en-US" sz="4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62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4954A-3319-464E-9E29-E219C661B570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005F9-A22F-4788-802A-A49F8F39F76A}"/>
                  </a:ext>
                </a:extLst>
              </p:cNvPr>
              <p:cNvSpPr txBox="1"/>
              <p:nvPr/>
            </p:nvSpPr>
            <p:spPr>
              <a:xfrm>
                <a:off x="495300" y="1341111"/>
                <a:ext cx="11110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optimal dropout probability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found with grid-search. Can we </a:t>
                </a:r>
                <a:r>
                  <a:rPr lang="en-US" altLang="ko-KR" sz="24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learn</a:t>
                </a:r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?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5005F9-A22F-4788-802A-A49F8F39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341111"/>
                <a:ext cx="11110546" cy="461665"/>
              </a:xfrm>
              <a:prstGeom prst="rect">
                <a:avLst/>
              </a:prstGeom>
              <a:blipFill>
                <a:blip r:embed="rId6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D597742-FC42-4368-B501-3CA372799C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7" y="2542840"/>
            <a:ext cx="6478623" cy="674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C46146-0B36-4836-89CC-D142DE74DF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00" y="3513352"/>
            <a:ext cx="7109474" cy="6674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B9C788-D3DB-415B-8E3C-DC4A2316BC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00" y="4371166"/>
            <a:ext cx="3713822" cy="66742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F40A798-8C4E-4812-BCF2-B3AD4D47A4CE}"/>
              </a:ext>
            </a:extLst>
          </p:cNvPr>
          <p:cNvSpPr txBox="1"/>
          <p:nvPr/>
        </p:nvSpPr>
        <p:spPr>
          <a:xfrm>
            <a:off x="633046" y="6506306"/>
            <a:ext cx="3072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[Gal et al.] Concrete Dropout, NIPS2017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 2" descr="https://upload.wikimedia.org/wikipedia/commons/thumb/2/22/Binary_entropy_plot.svg/200px-Binary_entropy_plot.svg.png">
            <a:extLst>
              <a:ext uri="{FF2B5EF4-FFF2-40B4-BE49-F238E27FC236}">
                <a16:creationId xmlns:a16="http://schemas.microsoft.com/office/drawing/2014/main" id="{84FFCCE3-6D56-440C-A496-D155E9327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43" y="4213404"/>
            <a:ext cx="2292902" cy="229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43760B-2BCF-4D18-98EF-C29DB1FF9ECF}"/>
              </a:ext>
            </a:extLst>
          </p:cNvPr>
          <p:cNvSpPr txBox="1"/>
          <p:nvPr/>
        </p:nvSpPr>
        <p:spPr>
          <a:xfrm>
            <a:off x="495300" y="2041164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For each neuron, we have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5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4954A-3319-464E-9E29-E219C661B570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Concrete Relaxation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26440C-22AD-4603-A83D-69A2B77456C1}"/>
              </a:ext>
            </a:extLst>
          </p:cNvPr>
          <p:cNvSpPr txBox="1"/>
          <p:nvPr/>
        </p:nvSpPr>
        <p:spPr>
          <a:xfrm>
            <a:off x="633046" y="6506306"/>
            <a:ext cx="3072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[Gal et al.] Concrete Dropout, NIPS2017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10EE9D-672E-46E4-B701-D5F16F61A02D}"/>
              </a:ext>
            </a:extLst>
          </p:cNvPr>
          <p:cNvSpPr txBox="1"/>
          <p:nvPr/>
        </p:nvSpPr>
        <p:spPr>
          <a:xfrm>
            <a:off x="495300" y="1341111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Reparameterization trick for Bernoulli variables.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2FD747-F8BC-4778-8EAC-F024DD0A00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9" y="2114338"/>
            <a:ext cx="3459656" cy="8868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751ABCB-C30D-436C-BDDB-7EBFC5DF74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607" y="2415452"/>
            <a:ext cx="1406171" cy="3017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11E42C-FAE4-45A9-ACF5-F3332F8483D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76" y="2114338"/>
            <a:ext cx="3017141" cy="88685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2528682-508C-4730-890E-0F98A61910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33" y="3686798"/>
            <a:ext cx="5054169" cy="7296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9E0262A-4E2A-45E0-A64A-CB9A447D2EC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01" y="3927117"/>
            <a:ext cx="1435428" cy="30171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19597B6-CB76-4213-B9AE-99CF2E5AB7B6}"/>
              </a:ext>
            </a:extLst>
          </p:cNvPr>
          <p:cNvGrpSpPr/>
          <p:nvPr/>
        </p:nvGrpSpPr>
        <p:grpSpPr>
          <a:xfrm>
            <a:off x="8543728" y="3233988"/>
            <a:ext cx="2765226" cy="1542426"/>
            <a:chOff x="8711769" y="2726085"/>
            <a:chExt cx="2765226" cy="236529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BA03B07-F5D2-400D-8FD1-C7C571802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10001" y="3156927"/>
              <a:ext cx="2666994" cy="1805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6282F32-7AFE-45CD-9FED-C5F015BDB5AE}"/>
                    </a:ext>
                  </a:extLst>
                </p:cNvPr>
                <p:cNvSpPr txBox="1"/>
                <p:nvPr/>
              </p:nvSpPr>
              <p:spPr>
                <a:xfrm>
                  <a:off x="8711769" y="3835463"/>
                  <a:ext cx="19646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6282F32-7AFE-45CD-9FED-C5F015BDB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1769" y="3835463"/>
                  <a:ext cx="196464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9375" r="-103125" b="-620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15E9D0-CFF2-4483-B0E6-A4A5A4A2040E}"/>
                    </a:ext>
                  </a:extLst>
                </p:cNvPr>
                <p:cNvSpPr txBox="1"/>
                <p:nvPr/>
              </p:nvSpPr>
              <p:spPr>
                <a:xfrm>
                  <a:off x="10175627" y="4814383"/>
                  <a:ext cx="22063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15E9D0-CFF2-4483-B0E6-A4A5A4A20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5627" y="4814383"/>
                  <a:ext cx="22063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8333" r="-8333" b="-5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A7BA72D-064B-44DD-BB26-571FB0DE6F36}"/>
                    </a:ext>
                  </a:extLst>
                </p:cNvPr>
                <p:cNvSpPr txBox="1"/>
                <p:nvPr/>
              </p:nvSpPr>
              <p:spPr>
                <a:xfrm>
                  <a:off x="9563163" y="4208418"/>
                  <a:ext cx="20999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A7BA72D-064B-44DD-BB26-571FB0DE6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3163" y="4208418"/>
                  <a:ext cx="20999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7143" r="-20000" b="-724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208498C-0A36-4F4E-8EDF-F0F8CF0537A7}"/>
                    </a:ext>
                  </a:extLst>
                </p:cNvPr>
                <p:cNvSpPr txBox="1"/>
                <p:nvPr/>
              </p:nvSpPr>
              <p:spPr>
                <a:xfrm>
                  <a:off x="10788275" y="3308474"/>
                  <a:ext cx="20999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208498C-0A36-4F4E-8EDF-F0F8CF053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8275" y="3308474"/>
                  <a:ext cx="20999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7143" r="-20000" b="-7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93E210-E05C-48CD-A71C-ED73157E3B87}"/>
                    </a:ext>
                  </a:extLst>
                </p:cNvPr>
                <p:cNvSpPr txBox="1"/>
                <p:nvPr/>
              </p:nvSpPr>
              <p:spPr>
                <a:xfrm>
                  <a:off x="9668160" y="2726085"/>
                  <a:ext cx="112011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dirty="0"/>
                    <a:t>e</a:t>
                  </a:r>
                  <a:r>
                    <a:rPr lang="en-US" altLang="ko-KR" b="0" dirty="0"/>
                    <a:t>x)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93E210-E05C-48CD-A71C-ED73157E3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8160" y="2726085"/>
                  <a:ext cx="1120115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2500" t="-43333" r="-6522" b="-1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61EFE22-254D-454E-9B5F-2B99767483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3944" y="5333184"/>
            <a:ext cx="7638704" cy="3030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44D747-8FD1-4ECC-9598-A5048323DE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3944" y="5673350"/>
            <a:ext cx="7699386" cy="5179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3A3BA3-BB4C-43CD-A21C-1D562461BA5C}"/>
              </a:ext>
            </a:extLst>
          </p:cNvPr>
          <p:cNvSpPr txBox="1"/>
          <p:nvPr/>
        </p:nvSpPr>
        <p:spPr>
          <a:xfrm>
            <a:off x="1075398" y="4914522"/>
            <a:ext cx="1328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layer.py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95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4954A-3319-464E-9E29-E219C661B570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Final objective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26440C-22AD-4603-A83D-69A2B77456C1}"/>
              </a:ext>
            </a:extLst>
          </p:cNvPr>
          <p:cNvSpPr txBox="1"/>
          <p:nvPr/>
        </p:nvSpPr>
        <p:spPr>
          <a:xfrm>
            <a:off x="633046" y="6506306"/>
            <a:ext cx="3072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[Gal et al.] Concrete Dropout, NIPS2017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FC10584-CD90-477D-8345-5316B50011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8" y="1924251"/>
            <a:ext cx="10483201" cy="917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E7A704-BE87-4F53-9F69-7DA31FF2A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296" y="4748816"/>
            <a:ext cx="8971274" cy="3711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5A5F39-FD2A-46A2-AC79-01B7B2B136B0}"/>
              </a:ext>
            </a:extLst>
          </p:cNvPr>
          <p:cNvSpPr txBox="1"/>
          <p:nvPr/>
        </p:nvSpPr>
        <p:spPr>
          <a:xfrm>
            <a:off x="1238899" y="4297567"/>
            <a:ext cx="2788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run.py   line 56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9E2B10-4ACA-44C9-AC51-45A03C361094}"/>
              </a:ext>
            </a:extLst>
          </p:cNvPr>
          <p:cNvSpPr txBox="1"/>
          <p:nvPr/>
        </p:nvSpPr>
        <p:spPr>
          <a:xfrm>
            <a:off x="790399" y="5578583"/>
            <a:ext cx="910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Thus, the effect of regularization terms is relative to the size of dataset.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4382052-5EAF-4036-900F-F241933474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4" y="3055744"/>
            <a:ext cx="9464685" cy="92708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7F5558A-D002-4FA9-801D-7DE8589A4FC6}"/>
              </a:ext>
            </a:extLst>
          </p:cNvPr>
          <p:cNvSpPr txBox="1"/>
          <p:nvPr/>
        </p:nvSpPr>
        <p:spPr>
          <a:xfrm>
            <a:off x="495300" y="1341111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For mini-batch SGD.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3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928C2D-BF99-465D-AA12-CDDA31C1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235"/>
            <a:ext cx="12192000" cy="4642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D117B7-44F7-4125-B771-A72F44FF028E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Evaluate uncertainties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71A5-9EEF-4FE8-9521-F9C833CAD726}"/>
              </a:ext>
            </a:extLst>
          </p:cNvPr>
          <p:cNvSpPr txBox="1"/>
          <p:nvPr/>
        </p:nvSpPr>
        <p:spPr>
          <a:xfrm>
            <a:off x="495300" y="1382881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Synthetic test examples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02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51E74C-F614-4460-AF8E-7F8B56C5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1" y="2331417"/>
            <a:ext cx="3734522" cy="3509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B7EAC-C9E8-48CC-93CA-2A6504DEC54E}"/>
              </a:ext>
            </a:extLst>
          </p:cNvPr>
          <p:cNvSpPr txBox="1"/>
          <p:nvPr/>
        </p:nvSpPr>
        <p:spPr>
          <a:xfrm>
            <a:off x="535415" y="5846679"/>
            <a:ext cx="319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79D1DF-A9FB-409B-9A70-065C549D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550" y="1999410"/>
            <a:ext cx="7879052" cy="1925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F5AE76-2264-47E1-964E-A0F15F67E675}"/>
              </a:ext>
            </a:extLst>
          </p:cNvPr>
          <p:cNvSpPr txBox="1"/>
          <p:nvPr/>
        </p:nvSpPr>
        <p:spPr>
          <a:xfrm>
            <a:off x="6373042" y="3740128"/>
            <a:ext cx="319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Layer 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C6B8-D72D-4913-81B7-581738E8EC12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Learned keep probabilities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3E2018-829E-4D65-9A12-2CA7FCF0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551" y="4215024"/>
            <a:ext cx="7879050" cy="1925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76A846-46AB-4C78-B5C3-C8863733F294}"/>
              </a:ext>
            </a:extLst>
          </p:cNvPr>
          <p:cNvSpPr txBox="1"/>
          <p:nvPr/>
        </p:nvSpPr>
        <p:spPr>
          <a:xfrm>
            <a:off x="6373042" y="6031345"/>
            <a:ext cx="319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Layer 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B4FC9-D3B8-47DF-9AB0-DFE6EA9EE610}"/>
              </a:ext>
            </a:extLst>
          </p:cNvPr>
          <p:cNvSpPr txBox="1"/>
          <p:nvPr/>
        </p:nvSpPr>
        <p:spPr>
          <a:xfrm>
            <a:off x="495300" y="1382881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Number of train instances = 1000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66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767B21-5F1B-4C53-BB18-9DB0FFA0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50" y="2017077"/>
            <a:ext cx="7892935" cy="192877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2FCAD8B-B166-4178-AD59-4912ECCB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48" y="2325392"/>
            <a:ext cx="3734522" cy="3509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B7EAC-C9E8-48CC-93CA-2A6504DEC54E}"/>
              </a:ext>
            </a:extLst>
          </p:cNvPr>
          <p:cNvSpPr txBox="1"/>
          <p:nvPr/>
        </p:nvSpPr>
        <p:spPr>
          <a:xfrm>
            <a:off x="535415" y="5846679"/>
            <a:ext cx="319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5AE76-2264-47E1-964E-A0F15F67E675}"/>
              </a:ext>
            </a:extLst>
          </p:cNvPr>
          <p:cNvSpPr txBox="1"/>
          <p:nvPr/>
        </p:nvSpPr>
        <p:spPr>
          <a:xfrm>
            <a:off x="6373042" y="3740128"/>
            <a:ext cx="319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Layer 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C6B8-D72D-4913-81B7-581738E8EC12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Learned keep probabilities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6A846-46AB-4C78-B5C3-C8863733F294}"/>
              </a:ext>
            </a:extLst>
          </p:cNvPr>
          <p:cNvSpPr txBox="1"/>
          <p:nvPr/>
        </p:nvSpPr>
        <p:spPr>
          <a:xfrm>
            <a:off x="6373042" y="6031345"/>
            <a:ext cx="319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Layer 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B4FC9-D3B8-47DF-9AB0-DFE6EA9EE610}"/>
              </a:ext>
            </a:extLst>
          </p:cNvPr>
          <p:cNvSpPr txBox="1"/>
          <p:nvPr/>
        </p:nvSpPr>
        <p:spPr>
          <a:xfrm>
            <a:off x="495300" y="1382881"/>
            <a:ext cx="1111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Number of train instances = 10000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F7C1DD-FF45-40E0-9B3C-F086F967E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050" y="4195067"/>
            <a:ext cx="7892936" cy="192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3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0792" y="2148984"/>
            <a:ext cx="9505258" cy="298181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 dirty="0">
                <a:latin typeface="Calibri" panose="020F0502020204030204" pitchFamily="34" charset="0"/>
              </a:rPr>
              <a:t>Part I</a:t>
            </a:r>
            <a:r>
              <a:rPr lang="en-US" altLang="ko-KR" sz="4400" dirty="0">
                <a:latin typeface="Calibri" panose="020F0502020204030204" pitchFamily="34" charset="0"/>
              </a:rPr>
              <a:t>: </a:t>
            </a:r>
            <a:br>
              <a:rPr lang="en-US" altLang="ko-KR" sz="4400" dirty="0">
                <a:latin typeface="Calibri" panose="020F0502020204030204" pitchFamily="34" charset="0"/>
              </a:rPr>
            </a:br>
            <a:r>
              <a:rPr lang="en-US" altLang="ko-KR" sz="4400" dirty="0">
                <a:latin typeface="Calibri" panose="020F0502020204030204" pitchFamily="34" charset="0"/>
              </a:rPr>
              <a:t>Variational Autoencoder </a:t>
            </a:r>
            <a:br>
              <a:rPr lang="en-US" altLang="ko-KR" sz="4400" dirty="0">
                <a:latin typeface="Calibri" panose="020F0502020204030204" pitchFamily="34" charset="0"/>
              </a:rPr>
            </a:br>
            <a:r>
              <a:rPr lang="en-US" altLang="ko-KR" sz="4400" dirty="0">
                <a:latin typeface="Calibri" panose="020F0502020204030204" pitchFamily="34" charset="0"/>
              </a:rPr>
              <a:t>(</a:t>
            </a:r>
            <a:r>
              <a:rPr lang="en-US" altLang="ko-KR" sz="4400" i="1" dirty="0">
                <a:solidFill>
                  <a:srgbClr val="002060"/>
                </a:solidFill>
                <a:latin typeface="Calibri" panose="020F0502020204030204" pitchFamily="34" charset="0"/>
              </a:rPr>
              <a:t>VAE</a:t>
            </a:r>
            <a:r>
              <a:rPr lang="en-US" altLang="ko-KR" sz="4400" dirty="0">
                <a:latin typeface="Calibri" panose="020F0502020204030204" pitchFamily="34" charset="0"/>
              </a:rPr>
              <a:t>)</a:t>
            </a:r>
            <a:endParaRPr lang="ko-KR" altLang="en-US" sz="4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14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678C6B8-D72D-4913-81B7-581738E8EC12}"/>
              </a:ext>
            </a:extLst>
          </p:cNvPr>
          <p:cNvSpPr txBox="1"/>
          <p:nvPr/>
        </p:nvSpPr>
        <p:spPr>
          <a:xfrm>
            <a:off x="495300" y="351694"/>
            <a:ext cx="10621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ko-KR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000" dirty="0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endParaRPr lang="ko-KR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F3FF8188-3707-4048-A4D9-9BCFD31C7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0776708"/>
                  </p:ext>
                </p:extLst>
              </p:nvPr>
            </p:nvGraphicFramePr>
            <p:xfrm>
              <a:off x="1825625" y="2755900"/>
              <a:ext cx="813435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36522">
                      <a:extLst>
                        <a:ext uri="{9D8B030D-6E8A-4147-A177-3AD203B41FA5}">
                          <a16:colId xmlns:a16="http://schemas.microsoft.com/office/drawing/2014/main" val="2419575360"/>
                        </a:ext>
                      </a:extLst>
                    </a:gridCol>
                    <a:gridCol w="2548914">
                      <a:extLst>
                        <a:ext uri="{9D8B030D-6E8A-4147-A177-3AD203B41FA5}">
                          <a16:colId xmlns:a16="http://schemas.microsoft.com/office/drawing/2014/main" val="604018587"/>
                        </a:ext>
                      </a:extLst>
                    </a:gridCol>
                    <a:gridCol w="2548914">
                      <a:extLst>
                        <a:ext uri="{9D8B030D-6E8A-4147-A177-3AD203B41FA5}">
                          <a16:colId xmlns:a16="http://schemas.microsoft.com/office/drawing/2014/main" val="36146743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Naïve </a:t>
                          </a:r>
                          <a:r>
                            <a:rPr lang="en-US" altLang="ko-KR" dirty="0" err="1"/>
                            <a:t>approx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MC sampling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9095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Base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89.37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0.32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-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6215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MC dropout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90.07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0.44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90.17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0.23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6522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Concrete dropout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90.23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ko-KR" altLang="en-US" b="1" dirty="0"/>
                            <a:t> </a:t>
                          </a:r>
                          <a:r>
                            <a:rPr lang="en-US" altLang="ko-KR" b="1" dirty="0"/>
                            <a:t>0.21</a:t>
                          </a:r>
                          <a:endParaRPr lang="ko-KR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90.20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ko-KR" altLang="en-US" b="1" dirty="0"/>
                            <a:t> </a:t>
                          </a:r>
                          <a:r>
                            <a:rPr lang="en-US" altLang="ko-KR" b="1" dirty="0"/>
                            <a:t>0.32</a:t>
                          </a:r>
                          <a:endParaRPr lang="ko-KR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394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Variational dropout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88.77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0.53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89.60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0.56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4130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F3FF8188-3707-4048-A4D9-9BCFD31C7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0776708"/>
                  </p:ext>
                </p:extLst>
              </p:nvPr>
            </p:nvGraphicFramePr>
            <p:xfrm>
              <a:off x="1825625" y="2755900"/>
              <a:ext cx="813435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36522">
                      <a:extLst>
                        <a:ext uri="{9D8B030D-6E8A-4147-A177-3AD203B41FA5}">
                          <a16:colId xmlns:a16="http://schemas.microsoft.com/office/drawing/2014/main" val="2419575360"/>
                        </a:ext>
                      </a:extLst>
                    </a:gridCol>
                    <a:gridCol w="2548914">
                      <a:extLst>
                        <a:ext uri="{9D8B030D-6E8A-4147-A177-3AD203B41FA5}">
                          <a16:colId xmlns:a16="http://schemas.microsoft.com/office/drawing/2014/main" val="604018587"/>
                        </a:ext>
                      </a:extLst>
                    </a:gridCol>
                    <a:gridCol w="2548914">
                      <a:extLst>
                        <a:ext uri="{9D8B030D-6E8A-4147-A177-3AD203B41FA5}">
                          <a16:colId xmlns:a16="http://schemas.microsoft.com/office/drawing/2014/main" val="36146743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Naïve </a:t>
                          </a:r>
                          <a:r>
                            <a:rPr lang="en-US" altLang="ko-KR" dirty="0" err="1"/>
                            <a:t>approx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MC sampling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9095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Base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19093" t="-108197" r="-100955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-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6215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MC dropout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19093" t="-208197" r="-100955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19617" t="-208197" r="-1196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522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Concrete dropout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19093" t="-308197" r="-10095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19617" t="-308197" r="-1196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5394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Variational dropout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19093" t="-408197" r="-10095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19617" t="-408197" r="-1196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304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4579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Generative process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4359"/>
            <a:ext cx="10515600" cy="56579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For unsupervised learning.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Graphical model and generative process is as follows.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63CA04-F360-414D-9854-43E75F8BA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967" y="2929922"/>
            <a:ext cx="2799452" cy="28538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807D4B-B2A0-485A-B2C3-A80EF0EEA7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553" y="3067914"/>
            <a:ext cx="2981335" cy="7250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254891-B080-470E-B402-131F53D8B1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17" y="3896086"/>
            <a:ext cx="2884268" cy="8597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8B652E-5F69-400F-BF1E-F5038B4D41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17" y="4858963"/>
            <a:ext cx="3419125" cy="8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0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Evidence lower bound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89723"/>
            <a:ext cx="10515600" cy="5657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Get the log evidence lower bound </a:t>
            </a: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 maximization objective.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63CA04-F360-414D-9854-43E75F8BA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280" y="2761732"/>
            <a:ext cx="2799452" cy="28538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08E7A3-7CCE-4915-BF91-CC30F4740E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80" y="3699009"/>
            <a:ext cx="4566101" cy="7765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4D295B-B4E5-49D6-9DD5-151B4D0B99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81" y="4682877"/>
            <a:ext cx="4611661" cy="7765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20AEFD-5840-4F86-9BA9-EB2F3C6500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80" y="5780009"/>
            <a:ext cx="6386598" cy="364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C6D679-ED6A-4B6D-8B33-C39D987C35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13" y="2833375"/>
            <a:ext cx="4782025" cy="73097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0D1BB7-8B80-429B-8067-3E6CD29372BA}"/>
              </a:ext>
            </a:extLst>
          </p:cNvPr>
          <p:cNvSpPr txBox="1">
            <a:spLocks/>
          </p:cNvSpPr>
          <p:nvPr/>
        </p:nvSpPr>
        <p:spPr>
          <a:xfrm>
            <a:off x="838200" y="2087986"/>
            <a:ext cx="10515600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For each datapoint x, we have</a:t>
            </a:r>
          </a:p>
        </p:txBody>
      </p:sp>
    </p:spTree>
    <p:extLst>
      <p:ext uri="{BB962C8B-B14F-4D97-AF65-F5344CB8AC3E}">
        <p14:creationId xmlns:p14="http://schemas.microsoft.com/office/powerpoint/2010/main" val="38100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Evidence lower bound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89723"/>
            <a:ext cx="10515600" cy="5657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Get the log evidence lower bound </a:t>
            </a: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 maximization objective.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63CA04-F360-414D-9854-43E75F8BA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36" y="2707230"/>
            <a:ext cx="2799452" cy="28538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114C419-3B9B-4BE4-AF39-60856399E7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12" y="2994255"/>
            <a:ext cx="3979732" cy="177493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F22AFD-B0B5-4606-951B-1063D8462878}"/>
              </a:ext>
            </a:extLst>
          </p:cNvPr>
          <p:cNvSpPr/>
          <p:nvPr/>
        </p:nvSpPr>
        <p:spPr>
          <a:xfrm>
            <a:off x="5697415" y="3429000"/>
            <a:ext cx="3121270" cy="6770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EB3096-3500-46A5-BDEA-49CB3B2B89B4}"/>
              </a:ext>
            </a:extLst>
          </p:cNvPr>
          <p:cNvSpPr/>
          <p:nvPr/>
        </p:nvSpPr>
        <p:spPr>
          <a:xfrm>
            <a:off x="5697415" y="4219833"/>
            <a:ext cx="3121270" cy="6770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D9BF90-16F2-48E7-8432-DFEBEF1FEE76}"/>
              </a:ext>
            </a:extLst>
          </p:cNvPr>
          <p:cNvSpPr txBox="1"/>
          <p:nvPr/>
        </p:nvSpPr>
        <p:spPr>
          <a:xfrm>
            <a:off x="8959362" y="3582791"/>
            <a:ext cx="213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7F327A-8905-46DD-9693-53D9AEAF23FB}"/>
              </a:ext>
            </a:extLst>
          </p:cNvPr>
          <p:cNvSpPr txBox="1"/>
          <p:nvPr/>
        </p:nvSpPr>
        <p:spPr>
          <a:xfrm>
            <a:off x="8959362" y="4258897"/>
            <a:ext cx="213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KL-divergence</a:t>
            </a: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regularizer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ED32B9-61C4-4548-8781-5123AE2E1B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12" y="5381067"/>
            <a:ext cx="1283657" cy="32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0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5691160-3939-4B75-87A3-D3A191BD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Structure of VAE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F16783-3F8F-41AF-A5B1-F1C56B25A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749" y="1705490"/>
            <a:ext cx="5594589" cy="1644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F3FAB9-4F8C-4BD8-8C58-CD2933A85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20" y="3633833"/>
            <a:ext cx="8496048" cy="14056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DC6E5E-520C-45CB-B090-15826D480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020" y="5322152"/>
            <a:ext cx="8308323" cy="1193319"/>
          </a:xfrm>
          <a:prstGeom prst="rect">
            <a:avLst/>
          </a:prstGeom>
        </p:spPr>
      </p:pic>
      <p:sp>
        <p:nvSpPr>
          <p:cNvPr id="8" name="Content Placeholder 2 1">
            <a:extLst>
              <a:ext uri="{FF2B5EF4-FFF2-40B4-BE49-F238E27FC236}">
                <a16:creationId xmlns:a16="http://schemas.microsoft.com/office/drawing/2014/main" id="{53594CC8-5B59-4E6E-8040-9A160E4BD683}"/>
              </a:ext>
            </a:extLst>
          </p:cNvPr>
          <p:cNvSpPr txBox="1">
            <a:spLocks/>
          </p:cNvSpPr>
          <p:nvPr/>
        </p:nvSpPr>
        <p:spPr>
          <a:xfrm>
            <a:off x="1583043" y="3209619"/>
            <a:ext cx="2298615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model.py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48E16A-587B-4B60-9A8E-B18EA5812F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47" y="356651"/>
            <a:ext cx="3306657" cy="1474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C6605F-710A-4E38-984D-5F77811A4F6C}"/>
                  </a:ext>
                </a:extLst>
              </p:cNvPr>
              <p:cNvSpPr txBox="1"/>
              <p:nvPr/>
            </p:nvSpPr>
            <p:spPr>
              <a:xfrm>
                <a:off x="4941392" y="1576378"/>
                <a:ext cx="325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ko-KR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C6605F-710A-4E38-984D-5F77811A4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392" y="1576378"/>
                <a:ext cx="325602" cy="369332"/>
              </a:xfrm>
              <a:prstGeom prst="rect">
                <a:avLst/>
              </a:prstGeom>
              <a:blipFill>
                <a:blip r:embed="rId7"/>
                <a:stretch>
                  <a:fillRect l="-26415" r="-24528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6C3D32-4F96-44EC-ABD4-375478E15A69}"/>
                  </a:ext>
                </a:extLst>
              </p:cNvPr>
              <p:cNvSpPr txBox="1"/>
              <p:nvPr/>
            </p:nvSpPr>
            <p:spPr>
              <a:xfrm>
                <a:off x="6599406" y="1576378"/>
                <a:ext cx="291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6C3D32-4F96-44EC-ABD4-375478E15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406" y="1576378"/>
                <a:ext cx="291169" cy="369332"/>
              </a:xfrm>
              <a:prstGeom prst="rect">
                <a:avLst/>
              </a:prstGeom>
              <a:blipFill>
                <a:blip r:embed="rId8"/>
                <a:stretch>
                  <a:fillRect l="-19149" r="-14894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69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Modeling the log likelihood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 1 1"/>
          <p:cNvSpPr>
            <a:spLocks noGrp="1"/>
          </p:cNvSpPr>
          <p:nvPr>
            <p:ph idx="1"/>
          </p:nvPr>
        </p:nvSpPr>
        <p:spPr>
          <a:xfrm>
            <a:off x="838200" y="1489914"/>
            <a:ext cx="10515600" cy="56579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Bernoulli likelihood for MNIST data (binary)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F37DAC8-FE3C-4A57-BA7F-2052BAD01F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12" y="2236316"/>
            <a:ext cx="5332714" cy="7131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C5ECAC-7162-4EAB-B23F-BF24007D64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01" y="3131577"/>
            <a:ext cx="5213856" cy="7111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996C82-627F-4262-9128-D6E76512F5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03" y="4072958"/>
            <a:ext cx="6717397" cy="71116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64A561-F812-47BA-A6B0-39BB054D2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1181" y="5430382"/>
            <a:ext cx="8944960" cy="351082"/>
          </a:xfrm>
          <a:prstGeom prst="rect">
            <a:avLst/>
          </a:prstGeom>
        </p:spPr>
      </p:pic>
      <p:sp>
        <p:nvSpPr>
          <p:cNvPr id="42" name="Content Placeholder 2 1 2">
            <a:extLst>
              <a:ext uri="{FF2B5EF4-FFF2-40B4-BE49-F238E27FC236}">
                <a16:creationId xmlns:a16="http://schemas.microsoft.com/office/drawing/2014/main" id="{98A8646B-BF78-40EC-93B9-6F2713D75BB5}"/>
              </a:ext>
            </a:extLst>
          </p:cNvPr>
          <p:cNvSpPr txBox="1">
            <a:spLocks/>
          </p:cNvSpPr>
          <p:nvPr/>
        </p:nvSpPr>
        <p:spPr>
          <a:xfrm>
            <a:off x="1504320" y="5040125"/>
            <a:ext cx="2298615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model.py   line 21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F7CA749-0C4D-4A9B-8656-66B129C6A02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47" y="356651"/>
            <a:ext cx="3306658" cy="1474749"/>
          </a:xfrm>
          <a:prstGeom prst="rect">
            <a:avLst/>
          </a:prstGeom>
        </p:spPr>
      </p:pic>
      <p:sp>
        <p:nvSpPr>
          <p:cNvPr id="10" name="Content Placeholder 2 1 1">
            <a:extLst>
              <a:ext uri="{FF2B5EF4-FFF2-40B4-BE49-F238E27FC236}">
                <a16:creationId xmlns:a16="http://schemas.microsoft.com/office/drawing/2014/main" id="{78419BD7-FE04-455B-B747-3DB5F32641F2}"/>
              </a:ext>
            </a:extLst>
          </p:cNvPr>
          <p:cNvSpPr txBox="1">
            <a:spLocks/>
          </p:cNvSpPr>
          <p:nvPr/>
        </p:nvSpPr>
        <p:spPr>
          <a:xfrm>
            <a:off x="838199" y="6085569"/>
            <a:ext cx="10909721" cy="56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(But actually this is wrong...)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3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28.609"/>
  <p:tag name="LATEXADDIN" val="\documentclass{article}&#10;\usepackage{amsmath}&#10;\pagestyle{empty}&#10;\begin{document}&#10;&#10;\begin{align}&#10;p(X;\theta) = \prod_{x \in X} p(x;\theta) \nonumber&#10;\end{align}&#10;&#10;\end{document}"/>
  <p:tag name="IGUANATEXSIZE" val="26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916"/>
  <p:tag name="ORIGINALWIDTH" val="1506.562"/>
  <p:tag name="LATEXADDIN" val="\documentclass{article}&#10;\usepackage{amsmath}&#10;\usepackage{xcolor}&#10;\pagestyle{empty}&#10;\begin{document}&#10;&#10;\begin{align}&#10;&amp;\log p(X;\theta) \nonumber \\&#10;&amp;\geq \sum_{x \in X} E_{q(z|x;{\color{red}\phi})}[\log p(x|z;{\color{red}\theta})] \nonumber \\&#10;&amp;\quad\quad\quad- KL[q(z|x;{\color{red}\phi}) \| p(z)]\nonumber&#10;\end{align}&#10;&#10;\end{document}"/>
  <p:tag name="IGUANATEXSIZE" val="26"/>
  <p:tag name="IGUANATEXCURSOR" val="2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9662"/>
  <p:tag name="ORIGINALWIDTH" val="2018.748"/>
  <p:tag name="LATEXADDIN" val="\documentclass{article}&#10;\usepackage{amsmath}&#10;\pagestyle{empty}&#10;\begin{document}&#10;&#10;\begin{align}&#10;\log p(x|z;\theta) = \log \prod_d \text{Ber}(x_d;\hat{x}_d(z;\theta)) \nonumber&#10;\end{align}&#10;&#10;\end{document}"/>
  <p:tag name="IGUANATEXSIZE" val="26"/>
  <p:tag name="IGUANATEXCURSOR" val="150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1973.753"/>
  <p:tag name="LATEXADDIN" val="\documentclass{article}&#10;\usepackage{amsmath}&#10;\pagestyle{empty}&#10;\begin{document}&#10;&#10;\begin{align}&#10;= \sum_d \log \hat{x}_d(z;\theta)^{x_d}(1-\hat{x}_d(z;\theta))^{1-x_d} \nonumber&#10;\end{align}&#10;&#10;\end{document}"/>
  <p:tag name="IGUANATEXSIZE" val="26"/>
  <p:tag name="IGUANATEXCURSOR" val="164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2164"/>
  <p:tag name="ORIGINALWIDTH" val="2542.932"/>
  <p:tag name="LATEXADDIN" val="\documentclass{article}&#10;\usepackage{amsmath}&#10;\pagestyle{empty}&#10;\begin{document}&#10;&#10;\begin{align}&#10;= \sum_d x_d \log \hat{x}_d(z;\theta) + (1-x_d)\log (1-\hat{x}_d(z;\theta)) \nonumber&#10;\end{align}&#10;&#10;\end{document}"/>
  <p:tag name="IGUANATEXSIZE" val="26"/>
  <p:tag name="IGUANATEXCURSOR" val="97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916"/>
  <p:tag name="ORIGINALWIDTH" val="1506.562"/>
  <p:tag name="LATEXADDIN" val="\documentclass{article}&#10;\usepackage{amsmath}&#10;\usepackage{xcolor}&#10;\pagestyle{empty}&#10;\begin{document}&#10;&#10;\begin{align}&#10;&amp;\log p(X;\theta) \nonumber \\&#10;&amp;\geq \sum_{x \in X} E_{q(z|x;\phi)}[{\color{red}\log p(x|z;\theta)}] \nonumber \\&#10;&amp;\quad\quad\quad- KL[q(z|x;\phi) \| p(z)]\nonumber&#10;\end{align}&#10;&#10;\end{document}"/>
  <p:tag name="IGUANATEXSIZE" val="26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2.4484"/>
  <p:tag name="ORIGINALWIDTH" val="2500.188"/>
  <p:tag name="LATEXADDIN" val="\documentclass{article}&#10;\usepackage{amsmath}&#10;\pagestyle{empty}&#10;\begin{document}&#10;&#10;\begin{align}&#10;&amp;KL[q(z|x;\phi)\|p(z)] \nonumber \\&#10;&amp;= KL\Big[\mathcal{N}(z;\mu(x;\phi), \text{diag}(\sigma(x;\phi)^2)\|\mathcal{N}(z;0,I)\Big] \nonumber \end{align}&#10;&#10;\end{document}"/>
  <p:tag name="IGUANATEXSIZE" val="26"/>
  <p:tag name="IGUANATEXCURSOR" val="233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916"/>
  <p:tag name="ORIGINALWIDTH" val="1506.562"/>
  <p:tag name="LATEXADDIN" val="\documentclass{article}&#10;\usepackage{amsmath}&#10;\usepackage{xcolor}&#10;\pagestyle{empty}&#10;\begin{document}&#10;&#10;\begin{align}&#10;&amp;\log p(X;\theta) \nonumber \\&#10;&amp;\geq \sum_{x \in X} E_{q(z|x;\phi)}[\log p(x|z;\theta)] \nonumber \\&#10;&amp;\quad\quad\quad {\color{red}- KL[q(z|x;\phi) \| p(z)]}\nonumber&#10;\end{align}&#10;&#10;\end{document}"/>
  <p:tag name="IGUANATEXSIZE" val="26"/>
  <p:tag name="IGUANATEXCURSOR" val="2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937.008"/>
  <p:tag name="LATEXADDIN" val="\documentclass{article}&#10;\usepackage{amsmath}&#10;\pagestyle{empty}&#10;\begin{document}&#10;&#10;\begin{align}&#10;= \sum_j KL\Big[\mathcal{N}(z_j;\mu_j, \sigma_j^2)\|\mathcal{N}(z_j;0,1)\Big] \nonumber \end{align}&#10;&#10;\end{document}"/>
  <p:tag name="IGUANATEXSIZE" val="26"/>
  <p:tag name="IGUANATEXCURSOR" val="97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595.8"/>
  <p:tag name="LATEXADDIN" val="\documentclass{article}&#10;\usepackage{amsmath}&#10;\pagestyle{empty}&#10;\begin{document}&#10;&#10;\begin{align}&#10;= \frac{1}{2} \sum_j (\mu_j^2+\sigma_j^2 -\log \sigma_j^2-1)\nonumber&#10;\end{align}&#10;&#10;\end{document}"/>
  <p:tag name="IGUANATEXSIZE" val="26"/>
  <p:tag name="IGUANATEXCURSOR" val="150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3062.617"/>
  <p:tag name="LATEXADDIN" val="\documentclass{article}&#10;\usepackage{amsmath}&#10;\pagestyle{empty}&#10;\begin{document}&#10;&#10;\begin{align}&#10;\mathcal{L}(\theta,\phi) = \sum_{x \in X} E_{q(z|x;\phi)}[\log p(x|z;\theta)] - KL[q(z|x;\phi) \| p(z)] \nonumber&#10;\end{align}&#10;&#10;\end{document}"/>
  <p:tag name="IGUANATEXSIZE" val="26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5.4593"/>
  <p:tag name="ORIGINALWIDTH" val="1091.864"/>
  <p:tag name="LATEXADDIN" val="\documentclass{article}&#10;\usepackage{amsmath}&#10;\pagestyle{empty}&#10;\begin{document}&#10;&#10;\begin{align}= \prod_{x \in X} \int p(x,z;\theta) dz\nonumber\end{align}&#10;&#10;\end{document}"/>
  <p:tag name="IGUANATEXSIZE" val="26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.7034"/>
  <p:tag name="ORIGINALWIDTH" val="3595.051"/>
  <p:tag name="LATEXADDIN" val="\documentclass{article}&#10;\usepackage{amsmath}&#10;\pagestyle{empty}&#10;\begin{document}&#10;&#10;\begin{align}&#10;\approx \sum_{x \in X} \frac{1}{S} \sum_{s=1}^S \log p(x|z^{(s)};\theta) - KL[q(z|x;\phi) \| p(z)],\quad z^{(s)} \sim q(z|x;\phi) \nonumber&#10;\end{align}&#10;&#10;\end{document}"/>
  <p:tag name="IGUANATEXSIZE" val="26"/>
  <p:tag name="IGUANATEXCURSOR" val="207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3409.074"/>
  <p:tag name="LATEXADDIN" val="\documentclass{article}&#10;\usepackage{amsmath}&#10;\pagestyle{empty}&#10;\begin{document}&#10;&#10;\begin{align}&#10;\tilde{\mathcal{L}}(\theta,\phi) = \sum_{x \in X} \log p(x|\tilde{z};\theta) - KL[q(z|x;\phi) \| p(z)],\quad \tilde{z} \sim q(z|x;\phi) \nonumber&#10;\end{align}&#10;&#10;\end{document}"/>
  <p:tag name="IGUANATEXSIZE" val="26"/>
  <p:tag name="IGUANATEXCURSOR" val="130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916"/>
  <p:tag name="ORIGINALWIDTH" val="1527.559"/>
  <p:tag name="LATEXADDIN" val="\documentclass{article}&#10;\usepackage{amsmath}&#10;\usepackage{xcolor}&#10;\pagestyle{empty}&#10;\begin{document}&#10;&#10;\begin{align}&#10;&amp;\log p(X;\theta) \nonumber \\&#10;&amp;\geq \sum_{x \in X} {\color{red}E_{q(z|x;\phi)}[}\log p(x|{\color{red}z};\theta){\color{red}]} \nonumber \\&#10;&amp;\quad\quad\quad - KL[q(z|x;\phi) \| p(z)]\nonumber&#10;\end{align}&#10;&#10;\end{document}"/>
  <p:tag name="IGUANATEXSIZE" val="26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302.587"/>
  <p:tag name="LATEXADDIN" val="\documentclass{article}&#10;\usepackage{amsmath}&#10;\pagestyle{empty}&#10;\begin{document}&#10;&#10;\begin{align}&#10;p(x|\tilde{z};\theta),\quad \tilde{z} \sim q(z|x;\phi) \nonumber&#10;\end{align}&#10;&#10;\end{document}"/>
  <p:tag name="IGUANATEXSIZE" val="26"/>
  <p:tag name="IGUANATEXCURSOR" val="116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1676.041"/>
  <p:tag name="LATEXADDIN" val="\documentclass{article}&#10;\usepackage{amsmath}&#10;\pagestyle{empty}&#10;\begin{document}&#10;&#10;\begin{align}&#10;p(x|\mu + \sigma \odot \epsilon;\theta),\quad \epsilon \sim \mathcal{N}(0,I) \nonumber&#10;\end{align}&#10;&#10;\end{document}"/>
  <p:tag name="IGUANATEXSIZE" val="26"/>
  <p:tag name="IGUANATEXCURSOR" val="170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3782.527"/>
  <p:tag name="LATEXADDIN" val="\documentclass{article}&#10;\usepackage{amsmath}&#10;\pagestyle{empty}&#10;\begin{document}&#10;&#10;\begin{align}&#10;\tilde{\mathcal{L}}(\theta,\phi) = \sum_{x \in X} \log p(x|\mu+\sigma\odot\epsilon;\theta) - KL[q(z|x;\phi) \| p(z)],\quad \epsilon \sim \mathcal{N}(0,I) \nonumber&#10;\end{align}&#10;&#10;\end{document}"/>
  <p:tag name="IGUANATEXSIZE" val="26"/>
  <p:tag name="IGUANATEXCURSOR" val="177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916"/>
  <p:tag name="ORIGINALWIDTH" val="1527.559"/>
  <p:tag name="LATEXADDIN" val="\documentclass{article}&#10;\usepackage{amsmath}&#10;\usepackage{xcolor}&#10;\pagestyle{empty}&#10;\begin{document}&#10;&#10;\begin{align}&#10;&amp;\log p(X;\theta) \nonumber \\&#10;&amp;\geq \sum_{x \in X} {\color{red}E_{q(z|x;\phi)}[}\log p(x|{\color{red}z};\theta){\color{red}]} \nonumber \\&#10;&amp;\quad\quad\quad - KL[q(z|x;\phi) \| p(z)]\nonumber&#10;\end{align}&#10;&#10;\end{document}"/>
  <p:tag name="IGUANATEXSIZE" val="26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8.4627"/>
  <p:tag name="ORIGINALWIDTH" val="3970.004"/>
  <p:tag name="LATEXADDIN" val="\documentclass{article}&#10;\usepackage{amsmath}&#10;\pagestyle{empty}&#10;\begin{document}&#10;&#10;\begin{align}&#10;\tilde{\mathcal{L}}(\theta,\phi) = \sum_{x \in X} \Big\{ \log p(x|\mu+\sigma\odot\epsilon;\theta) - KL[q(z|x;\phi) \| p(z)]\Big\},\quad \epsilon \sim \mathcal{N}(0,I) \nonumber&#10;\end{align}&#10;&#10;\end{document}"/>
  <p:tag name="IGUANATEXSIZE" val="26"/>
  <p:tag name="IGUANATEXCURSOR" val="184"/>
  <p:tag name="TRANSPARENCY" val="True"/>
  <p:tag name="FILENAME" val=""/>
  <p:tag name="LATEXENGINEID" val="0"/>
  <p:tag name="TEMPFOLDER" val="c:\temp\"/>
  <p:tag name="LATEXFORMHEIGHT" val="310.1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.2096"/>
  <p:tag name="ORIGINALWIDTH" val="4266.217"/>
  <p:tag name="LATEXADDIN" val="\documentclass{article}&#10;\usepackage{amsmath}&#10;\pagestyle{empty}&#10;\begin{document}&#10;&#10;\begin{align}&#10;\frac{1}{N}\tilde{\mathcal{L}}(\theta,\phi) = \frac{1}{N}\sum_{x \in X} \Big\{ \log p(x|\mu+\sigma\odot\epsilon;\theta) - KL[q(z|x;\phi) \| p(z)] \Big\},\quad \epsilon \sim \mathcal{N}(0,I) \nonumber&#10;\end{align}&#10;&#10;\end{document}"/>
  <p:tag name="IGUANATEXSIZE" val="26"/>
  <p:tag name="IGUANATEXCURSOR" val="206"/>
  <p:tag name="TRANSPARENCY" val="True"/>
  <p:tag name="FILENAME" val=""/>
  <p:tag name="LATEXENGINEID" val="0"/>
  <p:tag name="TEMPFOLDER" val="c:\temp\"/>
  <p:tag name="LATEXFORMHEIGHT" val="307.3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.2096"/>
  <p:tag name="ORIGINALWIDTH" val="3733.783"/>
  <p:tag name="LATEXADDIN" val="\documentclass{article}&#10;\usepackage{amsmath}&#10;\pagestyle{empty}&#10;\begin{document}&#10;&#10;\begin{align}&#10;\simeq \frac{1}{M}\sum_{x \in B} \Big\{ \log p(x|\mu+\sigma\odot\epsilon;\theta) - KL[q(z|x;\phi) \| p(z)] \Big\},\quad \epsilon \sim \mathcal{N}(0,I) \nonumber&#10;\end{align}&#10;&#10;\end{document}"/>
  <p:tag name="IGUANATEXSIZE" val="26"/>
  <p:tag name="IGUANATEXCURSOR" val="167"/>
  <p:tag name="TRANSPARENCY" val="True"/>
  <p:tag name="FILENAME" val=""/>
  <p:tag name="LATEXENGINEID" val="0"/>
  <p:tag name="TEMPFOLDER" val="c:\temp\"/>
  <p:tag name="LATEXFORMHEIGHT" val="307.3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5.4593"/>
  <p:tag name="ORIGINALWIDTH" val="1294.338"/>
  <p:tag name="LATEXADDIN" val="\documentclass{article}&#10;\usepackage{amsmath}&#10;\pagestyle{empty}&#10;\begin{document}&#10;&#10;\begin{align}&#10;= \prod_{x \in X} \int p(z) p(x|z;\theta) dz\nonumber&#10;\end{align}&#10;&#10;\end{document}"/>
  <p:tag name="IGUANATEXSIZE" val="26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4875.141"/>
  <p:tag name="LATEXADDIN" val="\documentclass{article}&#10;\usepackage{amsmath}&#10;\pagestyle{empty}&#10;\begin{document}&#10;&#10;\begin{align}&#10;\frac{1}{M}\sum_{x \in B} \Big\{ \sum_d x_d \log \hat{x}_d + (1-x_d)\log (1-\hat{x}_d) - \frac{1}{2} \sum_j (\mu_j^2+\sigma_j^2 -\log \sigma^2-1) \Big\},\quad \epsilon \sim \mathcal{N}(0,I) \nonumber&#10;\end{align}&#10;&#10;\end{document}"/>
  <p:tag name="IGUANATEXSIZE" val="22"/>
  <p:tag name="IGUANATEXCURSOR" val="180"/>
  <p:tag name="TRANSPARENCY" val="True"/>
  <p:tag name="FILENAME" val=""/>
  <p:tag name="LATEXENGINEID" val="0"/>
  <p:tag name="TEMPFOLDER" val="c:\temp\"/>
  <p:tag name="LATEXFORMHEIGHT" val="307.3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.2096"/>
  <p:tag name="ORIGINALWIDTH" val="3594.301"/>
  <p:tag name="LATEXADDIN" val="\documentclass{article}&#10;\usepackage{amsmath}&#10;\pagestyle{empty}&#10;\begin{document}&#10;&#10;\begin{align}&#10;\frac{1}{M}\sum_{x \in B} \Big\{ \log p(x|\mu+\sigma\odot\epsilon;\theta) - KL[q(z|x;\phi) \| p(z)] \Big\},\quad \epsilon \sim \mathcal{N}(0,I) \nonumber&#10;\end{align}&#10;&#10;&#10;\end{document}"/>
  <p:tag name="IGUANATEXSIZE" val="22"/>
  <p:tag name="IGUANATEXCURSOR" val="2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937.3828"/>
  <p:tag name="LATEXADDIN" val="\documentclass{article}&#10;\usepackage{amsmath}&#10;\pagestyle{empty}&#10;\begin{document}&#10;&#10;\[q(W) = \prod_{q=1}^Q q(w_q)\]&#10;&#10;\end{document}"/>
  <p:tag name="IGUANATEXSIZE" val="24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1310.086"/>
  <p:tag name="LATEXADDIN" val="\documentclass{article}&#10;\usepackage{amsmath}&#10;\pagestyle{empty}&#10;\begin{document}&#10;&#10;\[&#10;q(w_q) = \bar{p}\ 0 + (1-\bar{p})m_q&#10;\]&#10;&#10;\end{document}"/>
  <p:tag name="IGUANATEXSIZE" val="24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68.579"/>
  <p:tag name="LATEXADDIN" val="\documentclass{article}&#10;\usepackage{amsmath}&#10;\pagestyle{empty}&#10;\begin{document}&#10;&#10;\[q(W_1,W_2) = q(W_1)q(W_2)\]&#10;&#10;\end{document}"/>
  <p:tag name="IGUANATEXSIZE" val="24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98.9502"/>
  <p:tag name="LATEXADDIN" val="\documentclass{article}&#10;\usepackage{amsmath}&#10;\pagestyle{empty}&#10;\begin{document}&#10;&#10;$(Q=4)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3.24331"/>
  <p:tag name="LATEXADDIN" val="\documentclass{article}&#10;\usepackage{amsmath}&#10;\pagestyle{empty}&#10;\begin{document}&#10;&#10;$0$&#10;&#10;&#10;\end{document}"/>
  <p:tag name="IGUANATEXSIZE" val="24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51.4811"/>
  <p:tag name="LATEXADDIN" val="\documentclass{article}&#10;\usepackage{amsmath}&#10;\pagestyle{empty}&#10;\begin{document}&#10;&#10;$m_q$&#10;&#10;&#10;\end{document}"/>
  <p:tag name="IGUANATEXSIZE" val="24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49008"/>
  <p:tag name="ORIGINALWIDTH" val="51.74354"/>
  <p:tag name="LATEXADDIN" val="\documentclass{article}&#10;\usepackage{amsmath}&#10;\pagestyle{empty}&#10;\begin{document}&#10;&#10;$q$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49008"/>
  <p:tag name="ORIGINALWIDTH" val="51.74354"/>
  <p:tag name="LATEXADDIN" val="\documentclass{article}&#10;\usepackage{amsmath}&#10;\pagestyle{empty}&#10;\begin{document}&#10;&#10;$q$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1728.534"/>
  <p:tag name="LATEXADDIN" val="\documentclass{article}&#10;\usepackage{amsmath}&#10;\pagestyle{empty}&#10;\begin{document}&#10;&#10;\begin{align}&#10;= \log \int q(z|x;\phi) \frac{p(x|z;\theta)p(z)}{q(z|x;\phi)} dz \nonumber &#10;\end{align}&#10;&#10;\end{document}"/>
  <p:tag name="IGUANATEXSIZE" val="26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284.2145"/>
  <p:tag name="LATEXADDIN" val="\documentclass{article}&#10;\usepackage{amsmath}&#10;\pagestyle{empty}&#10;\begin{document}&#10;&#10;$q(w_q)$&#10;&#10;&#10;\end{document}"/>
  <p:tag name="IGUANATEXSIZE" val="24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pagestyle{empty}&#10;\begin{document}&#10;&#10;$=$&#10;&#10;&#10;\end{document}"/>
  <p:tag name="IGUANATEXSIZE" val="24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68.99134"/>
  <p:tag name="LATEXADDIN" val="\documentclass{article}&#10;\usepackage{amsmath}&#10;\pagestyle{empty}&#10;\begin{document}&#10;&#10;$\bar{p}$&#10;&#10;&#10;\end{document}"/>
  <p:tag name="IGUANATEXSIZE" val="24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.99252"/>
  <p:tag name="ORIGINALWIDTH" val="60.74244"/>
  <p:tag name="LATEXADDIN" val="\documentclass{article}&#10;\usepackage{amsmath}&#10;\pagestyle{empty}&#10;\begin{document}&#10;&#10;$\times$&#10;&#10;&#10;\end{document}"/>
  <p:tag name="IGUANATEXSIZE" val="24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49.4563"/>
  <p:tag name="LATEXADDIN" val="\documentclass{article}&#10;\usepackage{amsmath}&#10;\pagestyle{empty}&#10;\begin{document}&#10;&#10;$(1-\bar{p})$&#10;&#10;&#10;\end{document}"/>
  <p:tag name="IGUANATEXSIZE" val="24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.99252"/>
  <p:tag name="ORIGINALWIDTH" val="60.74244"/>
  <p:tag name="LATEXADDIN" val="\documentclass{article}&#10;\usepackage{amsmath}&#10;\pagestyle{empty}&#10;\begin{document}&#10;&#10;$\times$&#10;&#10;&#10;\end{document}"/>
  <p:tag name="IGUANATEXSIZE" val="24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}&#10;\pagestyle{empty}&#10;\begin{document}&#10;&#10;$+$&#10;&#10;&#10;\end{document}"/>
  <p:tag name="IGUANATEXSIZE" val="24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044.994"/>
  <p:tag name="LATEXADDIN" val="\documentclass{article}&#10;\usepackage{amsmath}&#10;\pagestyle{empty}&#10;\begin{document}&#10;&#10;\[&#10;= \log \iint p(Y|X,W_1,W_2)p(W_1)p(W_2)&#10;\]&#10;&#10;&#10;\end{document}"/>
  <p:tag name="IGUANATEXSIZE" val="24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2733.408"/>
  <p:tag name="LATEXADDIN" val="\documentclass{article}&#10;\usepackage{amsmath}&#10;\pagestyle{empty}&#10;\begin{document}&#10;&#10;\[&#10;= \log \iint q(W_1)q(W_2) p(Y|X,W_1,W_2)\frac{p(W_1)p(W_2)}{q(W_1)q(W_2)}\]&#10;&#10;&#10;\end{document}"/>
  <p:tag name="IGUANATEXSIZE" val="24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6.438"/>
  <p:tag name="ORIGINALWIDTH" val="4434.196"/>
  <p:tag name="LATEXADDIN" val="\documentclass{article}&#10;\usepackage{amsmath}&#10;\pagestyle{empty}&#10;\begin{document}&#10;&#10;\begin{align}&#10;= \underbrace{\iint q(W_1)q(W_2)\log p(Y|X,W_1,W_2)}_{E_{q(W_1)q(W_2)}[\log p(Y|X,W_1,W_2)]} + \underbrace{\int q(W_1)\log \frac{p(W_1)}{q(W_1)}}_{- KL[q(W_1)\|p(W_1)]} + \underbrace{\int q(W_2)\log \frac{p(W_2)}{q(W_2)}}_{- KL[q(W_2)\|p(W_2)]}  \nonumber&#10;\end{align}&#10;&#10;&#10;\end{document}"/>
  <p:tag name="IGUANATEXSIZE" val="24"/>
  <p:tag name="IGUANATEXCURSOR" val="3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1745.782"/>
  <p:tag name="LATEXADDIN" val="\documentclass{article}&#10;\usepackage{amsmath}&#10;\pagestyle{empty}&#10;\begin{document}&#10;&#10;\begin{align}&#10;\geq \int q(z|x;\phi) \log \frac{ p(x|z;\theta)p(z)}{q(z|x;\phi)} dz \nonumber&#10;\end{align}&#10;&#10;\end{document}"/>
  <p:tag name="IGUANATEXSIZE" val="26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2751.406"/>
  <p:tag name="LATEXADDIN" val="\documentclass{article}&#10;\usepackage{amsmath}&#10;\pagestyle{empty}&#10;\begin{document}&#10;&#10;\[&#10;\geq \iint q(W_1)q(W_2) \log \frac{p(Y|X,W_1,W_2)p(W_1)p(W_2)}{q(W_1)q(W_2)}&#10;\]&#10;&#10;&#10;\end{document}"/>
  <p:tag name="IGUANATEXSIZE" val="24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572.1785"/>
  <p:tag name="LATEXADDIN" val="\documentclass{article}&#10;\usepackage{amsmath}&#10;\pagestyle{empty}&#10;\begin{document}&#10;&#10;\[&#10;\log p(Y|X)\]&#10;&#10;&#10;\end{document}"/>
  <p:tag name="IGUANATEXSIZE" val="24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5.4293"/>
  <p:tag name="ORIGINALWIDTH" val="3628.796"/>
  <p:tag name="LATEXADDIN" val="\documentclass{article}&#10;\usepackage{amsmath}&#10;\usepackage{xcolor}&#10;\pagestyle{empty}&#10;\begin{document}&#10;&#10;\begin{align}&#10;ELBO = \underbrace{E_{q(W_1)q(W_2)}[\log p(Y|X,W_1,W_2)]}_\text{data likelihood} - \underbrace{\sum_{d=1}^2 {\color{red}KL[q(W_d)\|p(W_d)]}}_\text{regularization}&#10;\nonumber&#10;\end{align}&#10;&#10;&#10;\end{document}"/>
  <p:tag name="IGUANATEXSIZE" val="24"/>
  <p:tag name="IGUANATEXCURSOR" val="2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2017"/>
  <p:tag name="ORIGINALWIDTH" val="2200.225"/>
  <p:tag name="LATEXADDIN" val="\documentclass{article}&#10;\usepackage{amsmath}&#10;\usepackage{xcolor}&#10;\pagestyle{empty}&#10;\begin{document}&#10;&#10;\[&#10;KL[q(W)\|p(W)] = \sum_{q=1}^Q KL[q(w_q)\|p(w_q)]&#10;\]&#10;&#10;&#10;\end{document}"/>
  <p:tag name="IGUANATEXSIZE" val="24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1185.602"/>
  <p:tag name="LATEXADDIN" val="\documentclass{article}&#10;\usepackage{amsmath}&#10;\usepackage{xcolor}&#10;\pagestyle{empty}&#10;\begin{document}&#10;&#10;\[&#10;\approx {\color{red}\frac{(1-\bar{p})l^2}{2}\|M\|^2} + C&#10;\]&#10;&#10;&#10;\end{document}"/>
  <p:tag name="IGUANATEXSIZE" val="24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759.655"/>
  <p:tag name="LATEXADDIN" val="\documentclass{article}&#10;\usepackage{amsmath}&#10;\usepackage{xcolor}&#10;\pagestyle{empty}&#10;\begin{document}&#10;&#10;\[&#10;= \lambda \|M\|^2 + C&#10;\]&#10;&#10;&#10;\end{document}"/>
  <p:tag name="IGUANATEXSIZE" val="24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5.4293"/>
  <p:tag name="ORIGINALWIDTH" val="3628.796"/>
  <p:tag name="LATEXADDIN" val="\documentclass{article}&#10;\usepackage{amsmath}&#10;\usepackage{xcolor}&#10;\pagestyle{empty}&#10;\begin{document}&#10;&#10;\begin{align}&#10;ELBO = \underbrace{{\color{red}E_{q(W_1)q(W_2)}[\log p(Y|X,W_1,W_2)]}}_\text{data likelihood} - \underbrace{\sum_{d=1}^2 {\color{black}KL[q(W_d)\|p(W_d)]}}_\text{regularization}&#10;\nonumber&#10;\end{align}&#10;&#10;&#10;\end{document}"/>
  <p:tag name="IGUANATEXSIZE" val="24"/>
  <p:tag name="IGUANATEXCURSOR" val="2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1977.503"/>
  <p:tag name="LATEXADDIN" val="\documentclass{article}&#10;\usepackage{amsmath}&#10;\pagestyle{empty}&#10;\begin{document}&#10;&#10;\[&#10;\sum_{i=1}^N E_{q(W_1)q(W_2)}\big[\log p(y_i|x_i,W_1,W_2)\big]&#10;\]&#10;&#10;&#10;\end{document}"/>
  <p:tag name="IGUANATEXSIZE" val="24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2334.458"/>
  <p:tag name="LATEXADDIN" val="\documentclass{article}&#10;\usepackage{amsmath}&#10;\pagestyle{empty}&#10;\begin{document}&#10;&#10;\[&#10;= \sum_{i=1}^N E_{q(\epsilon_1)q(\epsilon_2)}\big[\log p(y_i|x_i,\epsilon_1,\epsilon_2;M_1,M_2)\big]&#10;\]&#10;&#10;&#10;\end{document}"/>
  <p:tag name="IGUANATEXSIZE" val="24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94.1507"/>
  <p:tag name="LATEXADDIN" val="\documentclass{article}&#10;\usepackage{amsmath}&#10;\pagestyle{empty}&#10;\begin{document}&#10;&#10;\[&#10;\epsilon_1,\epsilon_2 \sim Ber(\bar{p})&#10;\]&#10;&#10;&#10;\end{document}"/>
  <p:tag name="IGUANATEXSIZE" val="24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2417.698"/>
  <p:tag name="LATEXADDIN" val="\documentclass{article}&#10;\usepackage{amsmath}&#10;\pagestyle{empty}&#10;\begin{document}&#10;&#10;\begin{align}&#10;= E_{q(z|x;\phi)}[\log p(x|z;\theta)] - KL[q(z|x;\phi) \| p(z)] \nonumber&#10;\end{align}&#10;&#10;\end{document}"/>
  <p:tag name="IGUANATEXSIZE" val="26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1690.289"/>
  <p:tag name="LATEXADDIN" val="\documentclass{article}&#10;\usepackage{amsmath}&#10;\pagestyle{empty}&#10;\begin{document}&#10;&#10;\[&#10;\approx \sum_{i=1}^N \log p(y_i|x_i,\tilde{\epsilon}_1,\tilde{\epsilon}_2;M_1,M_2)&#10;\]&#10;&#10;&#10;\end{document}"/>
  <p:tag name="IGUANATEXSIZE" val="24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3796.775"/>
  <p:tag name="LATEXADDIN" val="\documentclass{article}&#10;\usepackage{amsmath}&#10;\usepackage{xcolor}&#10;\pagestyle{empty}&#10;\begin{document}&#10;&#10;\[&#10;J = \frac{1}{N}\sum_{i=1}^N -\log p(y_i|x_i,\tilde{\epsilon}_1,\tilde{\epsilon}_2;M_1,M_2) + {\color{red}\frac{(1-\bar{p})l^2}{2N}}\Big(\|M_1\|_F^2 + \|M_2\|_F^2\Big)&#10;\]&#10;&#10;&#10;\end{document}"/>
  <p:tag name="IGUANATEXSIZE" val="24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92.7259"/>
  <p:tag name="LATEXADDIN" val="\documentclass{article}&#10;\usepackage{amsmath}&#10;\usepackage{xcolor}&#10;\pagestyle{empty}&#10;\begin{document}&#10;&#10;\[&#10;\color{red}=\lambda&#10;\]&#10;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1034.121"/>
  <p:tag name="LATEXADDIN" val="\documentclass{article}&#10;\usepackage{amsmath}&#10;\usepackage{xcolor}&#10;\pagestyle{empty}&#10;\begin{document}&#10;&#10;\[&#10;p(w_q) \sim \mathcal{N}(0,{\color{red}l^{-2}}I)&#10;\]&#10;&#10;&#10;\end{document}"/>
  <p:tag name="IGUANATEXSIZE" val="24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382.452"/>
  <p:tag name="LATEXADDIN" val="\documentclass{article}&#10;\usepackage{amsmath}&#10;\pagestyle{empty}&#10;\begin{document}&#10;&#10;\[&#10;q(y^*|x^*) = \iint p(y^*|x^*,W_1,W_2)q(W_1)q(W_2)&#10;\]&#10;&#10;&#10;\end{document}"/>
  <p:tag name="IGUANATEXSIZE" val="24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2535.433"/>
  <p:tag name="LATEXADDIN" val="\documentclass{article}&#10;\usepackage{amsmath}&#10;\pagestyle{empty}&#10;\begin{document}&#10;&#10;\[&#10;\approx \frac{1}{S} \sum_{s=1}^S p(y^*|x^*,W^{(s)}_1,W^{(s)}_2),\quad W^{(s)}_1,W^{(s)}_2 \sim q&#10;\]&#10;&#10;&#10;\end{document}"/>
  <p:tag name="IGUANATEXSIZE" val="24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382.452"/>
  <p:tag name="LATEXADDIN" val="\documentclass{article}&#10;\usepackage{amsmath}&#10;\pagestyle{empty}&#10;\begin{document}&#10;&#10;\[&#10;q(y^*|x^*) = \iint p(y^*|x^*,W_1,W_2)q(W_1)q(W_2)&#10;\]&#10;&#10;&#10;\end{document}"/>
  <p:tag name="IGUANATEXSIZE" val="24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886.764"/>
  <p:tag name="LATEXADDIN" val="\documentclass{article}&#10;\usepackage{amsmath}&#10;\pagestyle{empty}&#10;\begin{document}&#10;&#10;\[&#10;\approx p(y^*|x^*,E_{q(W_1)}[W_1],E_{q(W_2)}[W_2])&#10;\]&#10;&#10;&#10;\end{document}"/>
  <p:tag name="IGUANATEXSIZE" val="24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382.452"/>
  <p:tag name="LATEXADDIN" val="\documentclass{article}&#10;\usepackage{amsmath}&#10;\pagestyle{empty}&#10;\begin{document}&#10;&#10;\[&#10;q(y^*|x^*) = \iint p(y^*|x^*,W_1,W_2)q(W_1)q(W_2)&#10;\]&#10;&#10;&#10;\end{document}"/>
  <p:tag name="IGUANATEXSIZE" val="24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2535.433"/>
  <p:tag name="LATEXADDIN" val="\documentclass{article}&#10;\usepackage{amsmath}&#10;\pagestyle{empty}&#10;\begin{document}&#10;&#10;\[&#10;\approx \frac{1}{S} \sum_{s=1}^S p(y^*|x^*,W^{(s)}_1,W^{(s)}_2),\quad W^{(s)}_1,W^{(s)}_2 \sim q&#10;\]&#10;&#10;&#10;\end{document}"/>
  <p:tag name="IGUANATEXSIZE" val="24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810.274"/>
  <p:tag name="LATEXADDIN" val="\documentclass{article}&#10;\usepackage{amsmath}&#10;\pagestyle{empty}&#10;\begin{document}&#10;&#10;\begin{align}&#10;\log p(x;\theta) &amp;= \log \int p(x|z;\theta)p(z) dz \nonumber &#10;\end{align}&#10;&#10;\end{document}"/>
  <p:tag name="IGUANATEXSIZE" val="26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656.918"/>
  <p:tag name="LATEXADDIN" val="\documentclass{article}&#10;\usepackage{amsmath}&#10;\pagestyle{empty}&#10;\begin{document}&#10;&#10;\[&#10;KL[q(w)\|p(w)] = \int q(w)(\log q(w) - \log p(w)) \text{d} w&#10;\]&#10;&#10;&#10;\end{document}"/>
  <p:tag name="IGUANATEXSIZE" val="24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2915.635"/>
  <p:tag name="LATEXADDIN" val="\documentclass{article}&#10;\usepackage{amsmath}&#10;\usepackage{xcolor}&#10;\pagestyle{empty}&#10;\begin{document}&#10;&#10;\[&#10;\approx \frac{(1-{\color{red}\bar{p}})l^2}{2}\|m\|^2 -{\color{red}(-\bar{p}\log \bar{p} - (1-\bar{p})\log(1-\bar{p}) )} + C&#10;\]&#10;&#10;&#10;\end{document}"/>
  <p:tag name="IGUANATEXSIZE" val="24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1523.06"/>
  <p:tag name="LATEXADDIN" val="\documentclass{article}&#10;\usepackage{amsmath}&#10;\usepackage{xcolor}&#10;\pagestyle{empty}&#10;\begin{document}&#10;&#10;\[&#10;= \frac{(1-{\color{red}\bar{p}})l^2}{2}\|m\|^2 {\color{red}-\mathcal{H}(\bar{p})} + C&#10;\]&#10;&#10;&#10;\end{document}"/>
  <p:tag name="IGUANATEXSIZE" val="24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1418.823"/>
  <p:tag name="LATEXADDIN" val="\documentclass{article}&#10;\usepackage{amsmath}&#10;\pagestyle{empty}&#10;\begin{document}&#10;&#10;\[&#10;E_{q(W)}\Big[\sum_{i=1}^N \log p(y_i|x_i,W)\Big]&#10;\]&#10;&#10;&#10;\end{document}"/>
  <p:tag name="IGUANATEXSIZE" val="24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76.6779"/>
  <p:tag name="LATEXADDIN" val="\documentclass{article}&#10;\usepackage{amsmath}&#10;\usepackage{xcolor}&#10;\pagestyle{empty}&#10;\begin{document}&#10;&#10;\[&#10;{\color{blue}\tilde{\epsilon}} \sim Ber({\color{red}\bar{p}})&#10;\]&#10;&#10;&#10;\end{document}"/>
  <p:tag name="IGUANATEXSIZE" val="24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1237.345"/>
  <p:tag name="LATEXADDIN" val="\documentclass{article}&#10;\usepackage{amsmath}&#10;\usepackage{xcolor}&#10;\pagestyle{empty}&#10;\begin{document}&#10;&#10;\[&#10;\approx \sum_{i=1}^N \log p(y_i|x_i,{\color{blue}\tilde{\epsilon}};M),&#10;\]&#10;&#10;&#10;\end{document}"/>
  <p:tag name="IGUANATEXSIZE" val="24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72.741"/>
  <p:tag name="LATEXADDIN" val="\documentclass{article}&#10;\usepackage{amsmath}&#10;\usepackage{xcolor}&#10;\pagestyle{empty}&#10;\begin{document}&#10;&#10;\[&#10;\tilde{\epsilon} = &#10;\text{sigm} \left( &#10;\frac{1}{t} \left( &#10;\log \frac{{\color{red}\bar{p}}}{1-{\color{red}\bar{p}}} + \log \frac{u}{1-u} &#10;\right)&#10;\right)&#10;\]&#10;&#10;&#10;\end{document}"/>
  <p:tag name="IGUANATEXSIZE" val="24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88.6764"/>
  <p:tag name="LATEXADDIN" val="\documentclass{article}&#10;\usepackage{amsmath}&#10;\usepackage{xcolor}&#10;\pagestyle{empty}&#10;\begin{document}&#10;&#10;\[&#10;u \sim \mathcal{U}(0,1)&#10;\]&#10;&#10;&#10;\end{document}"/>
  <p:tag name="IGUANATEXSIZE" val="24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6.4529"/>
  <p:tag name="ORIGINALWIDTH" val="4299.212"/>
  <p:tag name="LATEXADDIN" val="\documentclass{article}&#10;\usepackage{amsmath}&#10;\usepackage{xcolor}&#10;\pagestyle{empty}&#10;\begin{document}&#10;&#10;\[&#10;\frac{1}{N}\mathcal{L}(\phi) = \frac{1}{N}\sum_{i=1}^N -\log p(y_i|x_i, \tilde{u};{\color{red}\bar{p}}, M) \ + \ \frac{1}{N} \sum_q\frac{(1-{\color{red}\bar{p}_q})l^2}{2}\|m_q\|^2\ -\  \frac{1}{N}\sum_q{\color{red}\mathcal{H}(\bar{p}_q)}&#10;\]&#10;&#10;&#10;\end{document}"/>
  <p:tag name="IGUANATEXSIZE" val="24"/>
  <p:tag name="IGUANATEXCURSOR" val="217"/>
  <p:tag name="TRANSPARENCY" val="True"/>
  <p:tag name="FILENAME" val=""/>
  <p:tag name="LATEXENGINEID" val="0"/>
  <p:tag name="TEMPFOLDER" val="c:\temp\"/>
  <p:tag name="LATEXFORMHEIGHT" val="311.5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2025"/>
  <p:tag name="ORIGINALWIDTH" val="3881.515"/>
  <p:tag name="LATEXADDIN" val="\documentclass{article}&#10;\usepackage{amsmath}&#10;\usepackage{xcolor}&#10;\pagestyle{empty}&#10;\begin{document}&#10;&#10;\[&#10;\approx \frac{1}{B}\sum_{j=1}^B -\log p(y_j|x_j, \tilde{u};{\color{red}\bar{p}}, M) + \frac{1}{N} \sum_q\frac{(1-{\color{red}\bar{p}_q})l^2}{2}\|m_q\|^2 -  \frac{1}{N}\sum_q{\color{red}\mathcal{H}(\bar{p}_q)}&#10;\]&#10;&#10;&#10;\end{document}"/>
  <p:tag name="IGUANATEXSIZE" val="24"/>
  <p:tag name="IGUANATEXCURSOR" val="256"/>
  <p:tag name="TRANSPARENCY" val="True"/>
  <p:tag name="FILENAME" val=""/>
  <p:tag name="LATEXENGINEID" val="0"/>
  <p:tag name="TEMPFOLDER" val="c:\temp\"/>
  <p:tag name="LATEXFORMHEIGHT" val="311.5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916"/>
  <p:tag name="ORIGINALWIDTH" val="1506.562"/>
  <p:tag name="LATEXADDIN" val="\documentclass{article}&#10;\usepackage{amsmath}&#10;\pagestyle{empty}&#10;\begin{document}&#10;&#10;\begin{align}&#10;&amp;\log p(X;\theta) \nonumber \\&#10;&amp;\geq \sum_{x \in X} E_{q(z|x;\phi)}[\log p(x|z;\theta)] \nonumber \\&#10;&amp;\quad\quad\quad- KL[q(z|x;\phi) \| p(z)]\nonumber&#10;\end{align}&#10;&#10;\end{document}"/>
  <p:tag name="IGUANATEXSIZE" val="26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85.9393"/>
  <p:tag name="LATEXADDIN" val="\documentclass{article}&#10;\usepackage{amsmath}&#10;\pagestyle{empty}&#10;\begin{document}&#10;&#10;\begin{align}&#10;= \mathcal{L}(\theta,\phi)\nonumber&#10;\end{align}&#10;&#10;\end{document}"/>
  <p:tag name="IGUANATEXSIZE" val="26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24887</TotalTime>
  <Words>712</Words>
  <Application>Microsoft Office PowerPoint</Application>
  <PresentationFormat>와이드스크린</PresentationFormat>
  <Paragraphs>203</Paragraphs>
  <Slides>40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맑은 고딕</vt:lpstr>
      <vt:lpstr>Arial</vt:lpstr>
      <vt:lpstr>Calibri</vt:lpstr>
      <vt:lpstr>Cambria Math</vt:lpstr>
      <vt:lpstr>Wingdings</vt:lpstr>
      <vt:lpstr>Office 테마</vt:lpstr>
      <vt:lpstr>Implementation Tutorial: Bayesian Deep Learning</vt:lpstr>
      <vt:lpstr>Overview</vt:lpstr>
      <vt:lpstr>Environments</vt:lpstr>
      <vt:lpstr>Part I:  Variational Autoencoder  (VAE)</vt:lpstr>
      <vt:lpstr>Generative process</vt:lpstr>
      <vt:lpstr>Evidence lower bound</vt:lpstr>
      <vt:lpstr>Evidence lower bound</vt:lpstr>
      <vt:lpstr>Structure of VAE</vt:lpstr>
      <vt:lpstr>Modeling the log likelihood</vt:lpstr>
      <vt:lpstr>KL divergence</vt:lpstr>
      <vt:lpstr>Monte-Carlo approximation</vt:lpstr>
      <vt:lpstr>Reparameterization trick</vt:lpstr>
      <vt:lpstr>Minibatch SGD</vt:lpstr>
      <vt:lpstr>PowerPoint 프레젠테이션</vt:lpstr>
      <vt:lpstr>Training</vt:lpstr>
      <vt:lpstr>Learned q(z|x)</vt:lpstr>
      <vt:lpstr>Reconstruction</vt:lpstr>
      <vt:lpstr>Reconstruction</vt:lpstr>
      <vt:lpstr>Learned manifold</vt:lpstr>
      <vt:lpstr>Part II:  MC-dropout </vt:lpstr>
      <vt:lpstr>Dropout NN ≈ Bayesian NN</vt:lpstr>
      <vt:lpstr>Dropout function draw</vt:lpstr>
      <vt:lpstr>Graphical model</vt:lpstr>
      <vt:lpstr>Dropout variational distribution</vt:lpstr>
      <vt:lpstr>Deriving ELBO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III:  Concrete-dropout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hblee</cp:lastModifiedBy>
  <cp:revision>3043</cp:revision>
  <dcterms:created xsi:type="dcterms:W3CDTF">2015-08-13T07:44:06Z</dcterms:created>
  <dcterms:modified xsi:type="dcterms:W3CDTF">2019-09-24T05:38:13Z</dcterms:modified>
</cp:coreProperties>
</file>